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3"/>
  </p:notesMasterIdLst>
  <p:handoutMasterIdLst>
    <p:handoutMasterId r:id="rId14"/>
  </p:handoutMasterIdLst>
  <p:sldIdLst>
    <p:sldId id="300" r:id="rId2"/>
    <p:sldId id="325" r:id="rId3"/>
    <p:sldId id="323" r:id="rId4"/>
    <p:sldId id="326" r:id="rId5"/>
    <p:sldId id="327" r:id="rId6"/>
    <p:sldId id="328" r:id="rId7"/>
    <p:sldId id="329" r:id="rId8"/>
    <p:sldId id="330" r:id="rId9"/>
    <p:sldId id="331" r:id="rId10"/>
    <p:sldId id="332" r:id="rId11"/>
    <p:sldId id="333" r:id="rId12"/>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6464"/>
    <a:srgbClr val="DED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8810" autoAdjust="0"/>
  </p:normalViewPr>
  <p:slideViewPr>
    <p:cSldViewPr snapToObjects="1">
      <p:cViewPr varScale="1">
        <p:scale>
          <a:sx n="87" d="100"/>
          <a:sy n="87" d="100"/>
        </p:scale>
        <p:origin x="-630" y="-7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C35860A-4A06-4552-A003-D8BD3F1B8DEE}" type="datetimeFigureOut">
              <a:rPr lang="cs-CZ" smtClean="0"/>
              <a:t>17.10.2015</a:t>
            </a:fld>
            <a:endParaRPr lang="cs-CZ"/>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858AC57-BB88-43FC-ACFC-549F0D70B27E}" type="slidenum">
              <a:rPr lang="cs-CZ" smtClean="0"/>
              <a:t>‹#›</a:t>
            </a:fld>
            <a:endParaRPr lang="cs-CZ"/>
          </a:p>
        </p:txBody>
      </p:sp>
    </p:spTree>
    <p:extLst>
      <p:ext uri="{BB962C8B-B14F-4D97-AF65-F5344CB8AC3E}">
        <p14:creationId xmlns:p14="http://schemas.microsoft.com/office/powerpoint/2010/main" val="2288572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632F69B-CBFF-440B-B268-FBF4A2208453}" type="datetimeFigureOut">
              <a:rPr lang="cs-CZ" smtClean="0"/>
              <a:t>17.10.2015</a:t>
            </a:fld>
            <a:endParaRPr lang="cs-CZ"/>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896E47E-6D79-40F6-A810-B3C05F5FD9A6}" type="slidenum">
              <a:rPr lang="cs-CZ" smtClean="0"/>
              <a:t>‹#›</a:t>
            </a:fld>
            <a:endParaRPr lang="cs-CZ"/>
          </a:p>
        </p:txBody>
      </p:sp>
    </p:spTree>
    <p:extLst>
      <p:ext uri="{BB962C8B-B14F-4D97-AF65-F5344CB8AC3E}">
        <p14:creationId xmlns:p14="http://schemas.microsoft.com/office/powerpoint/2010/main" val="1177273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cs-CZ"/>
          </a:p>
        </p:txBody>
      </p:sp>
      <p:sp>
        <p:nvSpPr>
          <p:cNvPr id="4" name="Slide Number Placeholder 3"/>
          <p:cNvSpPr>
            <a:spLocks noGrp="1"/>
          </p:cNvSpPr>
          <p:nvPr>
            <p:ph type="sldNum" sz="quarter" idx="10"/>
          </p:nvPr>
        </p:nvSpPr>
        <p:spPr/>
        <p:txBody>
          <a:bodyPr/>
          <a:lstStyle/>
          <a:p>
            <a:fld id="{0896E47E-6D79-40F6-A810-B3C05F5FD9A6}" type="slidenum">
              <a:rPr lang="cs-CZ" smtClean="0"/>
              <a:t>1</a:t>
            </a:fld>
            <a:endParaRPr lang="cs-CZ"/>
          </a:p>
        </p:txBody>
      </p:sp>
    </p:spTree>
    <p:extLst>
      <p:ext uri="{BB962C8B-B14F-4D97-AF65-F5344CB8AC3E}">
        <p14:creationId xmlns:p14="http://schemas.microsoft.com/office/powerpoint/2010/main" val="27723757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cs-CZ"/>
          </a:p>
        </p:txBody>
      </p:sp>
      <p:sp>
        <p:nvSpPr>
          <p:cNvPr id="4" name="Slide Number Placeholder 3"/>
          <p:cNvSpPr>
            <a:spLocks noGrp="1"/>
          </p:cNvSpPr>
          <p:nvPr>
            <p:ph type="sldNum" sz="quarter" idx="10"/>
          </p:nvPr>
        </p:nvSpPr>
        <p:spPr/>
        <p:txBody>
          <a:bodyPr/>
          <a:lstStyle/>
          <a:p>
            <a:fld id="{0896E47E-6D79-40F6-A810-B3C05F5FD9A6}" type="slidenum">
              <a:rPr lang="cs-CZ" smtClean="0"/>
              <a:t>10</a:t>
            </a:fld>
            <a:endParaRPr lang="cs-CZ"/>
          </a:p>
        </p:txBody>
      </p:sp>
    </p:spTree>
    <p:extLst>
      <p:ext uri="{BB962C8B-B14F-4D97-AF65-F5344CB8AC3E}">
        <p14:creationId xmlns:p14="http://schemas.microsoft.com/office/powerpoint/2010/main" val="2772375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cs-CZ"/>
          </a:p>
        </p:txBody>
      </p:sp>
      <p:sp>
        <p:nvSpPr>
          <p:cNvPr id="4" name="Slide Number Placeholder 3"/>
          <p:cNvSpPr>
            <a:spLocks noGrp="1"/>
          </p:cNvSpPr>
          <p:nvPr>
            <p:ph type="sldNum" sz="quarter" idx="10"/>
          </p:nvPr>
        </p:nvSpPr>
        <p:spPr/>
        <p:txBody>
          <a:bodyPr/>
          <a:lstStyle/>
          <a:p>
            <a:fld id="{0896E47E-6D79-40F6-A810-B3C05F5FD9A6}" type="slidenum">
              <a:rPr lang="cs-CZ" smtClean="0"/>
              <a:t>11</a:t>
            </a:fld>
            <a:endParaRPr lang="cs-CZ"/>
          </a:p>
        </p:txBody>
      </p:sp>
    </p:spTree>
    <p:extLst>
      <p:ext uri="{BB962C8B-B14F-4D97-AF65-F5344CB8AC3E}">
        <p14:creationId xmlns:p14="http://schemas.microsoft.com/office/powerpoint/2010/main" val="2772375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cs-CZ"/>
          </a:p>
        </p:txBody>
      </p:sp>
      <p:sp>
        <p:nvSpPr>
          <p:cNvPr id="4" name="Slide Number Placeholder 3"/>
          <p:cNvSpPr>
            <a:spLocks noGrp="1"/>
          </p:cNvSpPr>
          <p:nvPr>
            <p:ph type="sldNum" sz="quarter" idx="10"/>
          </p:nvPr>
        </p:nvSpPr>
        <p:spPr/>
        <p:txBody>
          <a:bodyPr/>
          <a:lstStyle/>
          <a:p>
            <a:fld id="{0896E47E-6D79-40F6-A810-B3C05F5FD9A6}" type="slidenum">
              <a:rPr lang="cs-CZ" smtClean="0"/>
              <a:t>2</a:t>
            </a:fld>
            <a:endParaRPr lang="cs-CZ"/>
          </a:p>
        </p:txBody>
      </p:sp>
    </p:spTree>
    <p:extLst>
      <p:ext uri="{BB962C8B-B14F-4D97-AF65-F5344CB8AC3E}">
        <p14:creationId xmlns:p14="http://schemas.microsoft.com/office/powerpoint/2010/main" val="2772375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cs-CZ"/>
          </a:p>
        </p:txBody>
      </p:sp>
      <p:sp>
        <p:nvSpPr>
          <p:cNvPr id="4" name="Slide Number Placeholder 3"/>
          <p:cNvSpPr>
            <a:spLocks noGrp="1"/>
          </p:cNvSpPr>
          <p:nvPr>
            <p:ph type="sldNum" sz="quarter" idx="10"/>
          </p:nvPr>
        </p:nvSpPr>
        <p:spPr/>
        <p:txBody>
          <a:bodyPr/>
          <a:lstStyle/>
          <a:p>
            <a:fld id="{0896E47E-6D79-40F6-A810-B3C05F5FD9A6}" type="slidenum">
              <a:rPr lang="cs-CZ" smtClean="0"/>
              <a:t>3</a:t>
            </a:fld>
            <a:endParaRPr lang="cs-CZ"/>
          </a:p>
        </p:txBody>
      </p:sp>
    </p:spTree>
    <p:extLst>
      <p:ext uri="{BB962C8B-B14F-4D97-AF65-F5344CB8AC3E}">
        <p14:creationId xmlns:p14="http://schemas.microsoft.com/office/powerpoint/2010/main" val="2772375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cs-CZ"/>
          </a:p>
        </p:txBody>
      </p:sp>
      <p:sp>
        <p:nvSpPr>
          <p:cNvPr id="4" name="Slide Number Placeholder 3"/>
          <p:cNvSpPr>
            <a:spLocks noGrp="1"/>
          </p:cNvSpPr>
          <p:nvPr>
            <p:ph type="sldNum" sz="quarter" idx="10"/>
          </p:nvPr>
        </p:nvSpPr>
        <p:spPr/>
        <p:txBody>
          <a:bodyPr/>
          <a:lstStyle/>
          <a:p>
            <a:fld id="{0896E47E-6D79-40F6-A810-B3C05F5FD9A6}" type="slidenum">
              <a:rPr lang="cs-CZ" smtClean="0"/>
              <a:t>4</a:t>
            </a:fld>
            <a:endParaRPr lang="cs-CZ"/>
          </a:p>
        </p:txBody>
      </p:sp>
    </p:spTree>
    <p:extLst>
      <p:ext uri="{BB962C8B-B14F-4D97-AF65-F5344CB8AC3E}">
        <p14:creationId xmlns:p14="http://schemas.microsoft.com/office/powerpoint/2010/main" val="2772375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cs-CZ"/>
          </a:p>
        </p:txBody>
      </p:sp>
      <p:sp>
        <p:nvSpPr>
          <p:cNvPr id="4" name="Slide Number Placeholder 3"/>
          <p:cNvSpPr>
            <a:spLocks noGrp="1"/>
          </p:cNvSpPr>
          <p:nvPr>
            <p:ph type="sldNum" sz="quarter" idx="10"/>
          </p:nvPr>
        </p:nvSpPr>
        <p:spPr/>
        <p:txBody>
          <a:bodyPr/>
          <a:lstStyle/>
          <a:p>
            <a:fld id="{0896E47E-6D79-40F6-A810-B3C05F5FD9A6}" type="slidenum">
              <a:rPr lang="cs-CZ" smtClean="0"/>
              <a:t>5</a:t>
            </a:fld>
            <a:endParaRPr lang="cs-CZ"/>
          </a:p>
        </p:txBody>
      </p:sp>
    </p:spTree>
    <p:extLst>
      <p:ext uri="{BB962C8B-B14F-4D97-AF65-F5344CB8AC3E}">
        <p14:creationId xmlns:p14="http://schemas.microsoft.com/office/powerpoint/2010/main" val="2772375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cs-CZ"/>
          </a:p>
        </p:txBody>
      </p:sp>
      <p:sp>
        <p:nvSpPr>
          <p:cNvPr id="4" name="Slide Number Placeholder 3"/>
          <p:cNvSpPr>
            <a:spLocks noGrp="1"/>
          </p:cNvSpPr>
          <p:nvPr>
            <p:ph type="sldNum" sz="quarter" idx="10"/>
          </p:nvPr>
        </p:nvSpPr>
        <p:spPr/>
        <p:txBody>
          <a:bodyPr/>
          <a:lstStyle/>
          <a:p>
            <a:fld id="{0896E47E-6D79-40F6-A810-B3C05F5FD9A6}" type="slidenum">
              <a:rPr lang="cs-CZ" smtClean="0"/>
              <a:t>6</a:t>
            </a:fld>
            <a:endParaRPr lang="cs-CZ"/>
          </a:p>
        </p:txBody>
      </p:sp>
    </p:spTree>
    <p:extLst>
      <p:ext uri="{BB962C8B-B14F-4D97-AF65-F5344CB8AC3E}">
        <p14:creationId xmlns:p14="http://schemas.microsoft.com/office/powerpoint/2010/main" val="2772375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cs-CZ"/>
          </a:p>
        </p:txBody>
      </p:sp>
      <p:sp>
        <p:nvSpPr>
          <p:cNvPr id="4" name="Slide Number Placeholder 3"/>
          <p:cNvSpPr>
            <a:spLocks noGrp="1"/>
          </p:cNvSpPr>
          <p:nvPr>
            <p:ph type="sldNum" sz="quarter" idx="10"/>
          </p:nvPr>
        </p:nvSpPr>
        <p:spPr/>
        <p:txBody>
          <a:bodyPr/>
          <a:lstStyle/>
          <a:p>
            <a:fld id="{0896E47E-6D79-40F6-A810-B3C05F5FD9A6}" type="slidenum">
              <a:rPr lang="cs-CZ" smtClean="0"/>
              <a:t>7</a:t>
            </a:fld>
            <a:endParaRPr lang="cs-CZ"/>
          </a:p>
        </p:txBody>
      </p:sp>
    </p:spTree>
    <p:extLst>
      <p:ext uri="{BB962C8B-B14F-4D97-AF65-F5344CB8AC3E}">
        <p14:creationId xmlns:p14="http://schemas.microsoft.com/office/powerpoint/2010/main" val="2772375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cs-CZ"/>
          </a:p>
        </p:txBody>
      </p:sp>
      <p:sp>
        <p:nvSpPr>
          <p:cNvPr id="4" name="Slide Number Placeholder 3"/>
          <p:cNvSpPr>
            <a:spLocks noGrp="1"/>
          </p:cNvSpPr>
          <p:nvPr>
            <p:ph type="sldNum" sz="quarter" idx="10"/>
          </p:nvPr>
        </p:nvSpPr>
        <p:spPr/>
        <p:txBody>
          <a:bodyPr/>
          <a:lstStyle/>
          <a:p>
            <a:fld id="{0896E47E-6D79-40F6-A810-B3C05F5FD9A6}" type="slidenum">
              <a:rPr lang="cs-CZ" smtClean="0"/>
              <a:t>8</a:t>
            </a:fld>
            <a:endParaRPr lang="cs-CZ"/>
          </a:p>
        </p:txBody>
      </p:sp>
    </p:spTree>
    <p:extLst>
      <p:ext uri="{BB962C8B-B14F-4D97-AF65-F5344CB8AC3E}">
        <p14:creationId xmlns:p14="http://schemas.microsoft.com/office/powerpoint/2010/main" val="2772375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cs-CZ"/>
          </a:p>
        </p:txBody>
      </p:sp>
      <p:sp>
        <p:nvSpPr>
          <p:cNvPr id="4" name="Slide Number Placeholder 3"/>
          <p:cNvSpPr>
            <a:spLocks noGrp="1"/>
          </p:cNvSpPr>
          <p:nvPr>
            <p:ph type="sldNum" sz="quarter" idx="10"/>
          </p:nvPr>
        </p:nvSpPr>
        <p:spPr/>
        <p:txBody>
          <a:bodyPr/>
          <a:lstStyle/>
          <a:p>
            <a:fld id="{0896E47E-6D79-40F6-A810-B3C05F5FD9A6}" type="slidenum">
              <a:rPr lang="cs-CZ" smtClean="0"/>
              <a:t>9</a:t>
            </a:fld>
            <a:endParaRPr lang="cs-CZ"/>
          </a:p>
        </p:txBody>
      </p:sp>
    </p:spTree>
    <p:extLst>
      <p:ext uri="{BB962C8B-B14F-4D97-AF65-F5344CB8AC3E}">
        <p14:creationId xmlns:p14="http://schemas.microsoft.com/office/powerpoint/2010/main" val="2772375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2400300"/>
            <a:ext cx="7543800" cy="1143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3543300"/>
            <a:ext cx="6858000" cy="74295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2A7FF1-3054-4CC2-9CE4-276D541533CF}" type="datetimeFigureOut">
              <a:rPr lang="cs-CZ" smtClean="0"/>
              <a:t>17.10.2015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C4C11EA-0C49-4D37-9CEE-F53DE05A31D6}" type="slidenum">
              <a:rPr lang="cs-CZ" smtClean="0"/>
              <a:t>‹#›</a:t>
            </a:fld>
            <a:endParaRPr lang="cs-CZ"/>
          </a:p>
        </p:txBody>
      </p:sp>
      <p:sp>
        <p:nvSpPr>
          <p:cNvPr id="7" name="Rectangle 6"/>
          <p:cNvSpPr/>
          <p:nvPr/>
        </p:nvSpPr>
        <p:spPr>
          <a:xfrm>
            <a:off x="777240" y="4629150"/>
            <a:ext cx="7543800" cy="205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514350"/>
            <a:ext cx="7239000" cy="291465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2A7FF1-3054-4CC2-9CE4-276D541533CF}" type="datetimeFigureOut">
              <a:rPr lang="cs-CZ" smtClean="0"/>
              <a:t>17.10.2015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C4C11EA-0C49-4D37-9CEE-F53DE05A31D6}"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514354"/>
            <a:ext cx="1828800" cy="405764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514351"/>
            <a:ext cx="5715000" cy="36576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2A7FF1-3054-4CC2-9CE4-276D541533CF}" type="datetimeFigureOut">
              <a:rPr lang="cs-CZ" smtClean="0"/>
              <a:t>17.10.2015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C4C11EA-0C49-4D37-9CEE-F53DE05A31D6}"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2A7FF1-3054-4CC2-9CE4-276D541533CF}" type="datetimeFigureOut">
              <a:rPr lang="cs-CZ" smtClean="0"/>
              <a:t>17.10.2015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C4C11EA-0C49-4D37-9CEE-F53DE05A31D6}"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2457450"/>
            <a:ext cx="7543800" cy="12573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3714750"/>
            <a:ext cx="6858000" cy="6858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2A7FF1-3054-4CC2-9CE4-276D541533CF}" type="datetimeFigureOut">
              <a:rPr lang="cs-CZ" smtClean="0"/>
              <a:t>17.10.2015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C4C11EA-0C49-4D37-9CEE-F53DE05A31D6}" type="slidenum">
              <a:rPr lang="cs-CZ" smtClean="0"/>
              <a:t>‹#›</a:t>
            </a:fld>
            <a:endParaRPr lang="cs-CZ"/>
          </a:p>
        </p:txBody>
      </p:sp>
      <p:sp>
        <p:nvSpPr>
          <p:cNvPr id="8" name="Rectangle 7"/>
          <p:cNvSpPr/>
          <p:nvPr/>
        </p:nvSpPr>
        <p:spPr>
          <a:xfrm>
            <a:off x="777240" y="4629150"/>
            <a:ext cx="7543800" cy="205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457201"/>
            <a:ext cx="3657600" cy="282549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457201"/>
            <a:ext cx="3657600" cy="282549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2A7FF1-3054-4CC2-9CE4-276D541533CF}" type="datetimeFigureOut">
              <a:rPr lang="cs-CZ" smtClean="0"/>
              <a:t>17.10.2015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C4C11EA-0C49-4D37-9CEE-F53DE05A31D6}"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457201"/>
            <a:ext cx="3657600" cy="47982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996948"/>
            <a:ext cx="3657600" cy="2286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457201"/>
            <a:ext cx="3657600" cy="47982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996948"/>
            <a:ext cx="3657600" cy="2286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2A7FF1-3054-4CC2-9CE4-276D541533CF}" type="datetimeFigureOut">
              <a:rPr lang="cs-CZ" smtClean="0"/>
              <a:t>17.10.2015</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9C4C11EA-0C49-4D37-9CEE-F53DE05A31D6}" type="slidenum">
              <a:rPr lang="cs-CZ" smtClean="0"/>
              <a:t>‹#›</a:t>
            </a:fld>
            <a:endParaRPr lang="cs-CZ"/>
          </a:p>
        </p:txBody>
      </p:sp>
      <p:cxnSp>
        <p:nvCxnSpPr>
          <p:cNvPr id="11" name="Straight Connector 10"/>
          <p:cNvCxnSpPr/>
          <p:nvPr/>
        </p:nvCxnSpPr>
        <p:spPr>
          <a:xfrm>
            <a:off x="758952" y="937022"/>
            <a:ext cx="3657600"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937022"/>
            <a:ext cx="3657600" cy="1191"/>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2A7FF1-3054-4CC2-9CE4-276D541533CF}" type="datetimeFigureOut">
              <a:rPr lang="cs-CZ" smtClean="0"/>
              <a:t>17.10.2015</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9C4C11EA-0C49-4D37-9CEE-F53DE05A31D6}"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2A7FF1-3054-4CC2-9CE4-276D541533CF}" type="datetimeFigureOut">
              <a:rPr lang="cs-CZ" smtClean="0"/>
              <a:t>17.10.2015</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9C4C11EA-0C49-4D37-9CEE-F53DE05A31D6}"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1" y="3429000"/>
            <a:ext cx="6784848" cy="120015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342903"/>
            <a:ext cx="4594934" cy="30860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5" y="342900"/>
            <a:ext cx="2673657" cy="30861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2A7FF1-3054-4CC2-9CE4-276D541533CF}" type="datetimeFigureOut">
              <a:rPr lang="cs-CZ" smtClean="0"/>
              <a:t>17.10.2015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C4C11EA-0C49-4D37-9CEE-F53DE05A31D6}" type="slidenum">
              <a:rPr lang="cs-CZ" smtClean="0"/>
              <a:t>‹#›</a:t>
            </a:fld>
            <a:endParaRPr lang="cs-CZ"/>
          </a:p>
        </p:txBody>
      </p:sp>
      <p:cxnSp>
        <p:nvCxnSpPr>
          <p:cNvPr id="10" name="Straight Connector 9"/>
          <p:cNvCxnSpPr/>
          <p:nvPr/>
        </p:nvCxnSpPr>
        <p:spPr>
          <a:xfrm rot="5400000">
            <a:off x="2153444" y="1885752"/>
            <a:ext cx="28575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3429000"/>
            <a:ext cx="6784848" cy="120015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342900"/>
            <a:ext cx="7543800" cy="21717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2628901"/>
            <a:ext cx="7391400" cy="603647"/>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2A7FF1-3054-4CC2-9CE4-276D541533CF}" type="datetimeFigureOut">
              <a:rPr lang="cs-CZ" smtClean="0"/>
              <a:t>17.10.2015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C4C11EA-0C49-4D37-9CEE-F53DE05A31D6}"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3429000"/>
            <a:ext cx="6781800" cy="120015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514350"/>
            <a:ext cx="7543800" cy="291465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4656585"/>
            <a:ext cx="2133600" cy="273844"/>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EA2A7FF1-3054-4CC2-9CE4-276D541533CF}" type="datetimeFigureOut">
              <a:rPr lang="cs-CZ" smtClean="0"/>
              <a:t>17.10.2015</a:t>
            </a:fld>
            <a:endParaRPr lang="cs-CZ"/>
          </a:p>
        </p:txBody>
      </p:sp>
      <p:sp>
        <p:nvSpPr>
          <p:cNvPr id="5" name="Footer Placeholder 4"/>
          <p:cNvSpPr>
            <a:spLocks noGrp="1"/>
          </p:cNvSpPr>
          <p:nvPr>
            <p:ph type="ftr" sz="quarter" idx="3"/>
          </p:nvPr>
        </p:nvSpPr>
        <p:spPr>
          <a:xfrm>
            <a:off x="762003" y="4656585"/>
            <a:ext cx="4873869" cy="273844"/>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cs-CZ"/>
          </a:p>
        </p:txBody>
      </p:sp>
      <p:sp>
        <p:nvSpPr>
          <p:cNvPr id="6" name="Slide Number Placeholder 5"/>
          <p:cNvSpPr>
            <a:spLocks noGrp="1"/>
          </p:cNvSpPr>
          <p:nvPr>
            <p:ph type="sldNum" sz="quarter" idx="4"/>
          </p:nvPr>
        </p:nvSpPr>
        <p:spPr>
          <a:xfrm>
            <a:off x="7620000" y="4265679"/>
            <a:ext cx="762000" cy="273844"/>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9C4C11EA-0C49-4D37-9CEE-F53DE05A31D6}" type="slidenum">
              <a:rPr lang="cs-CZ" smtClean="0"/>
              <a:t>‹#›</a:t>
            </a:fld>
            <a:endParaRPr lang="cs-CZ"/>
          </a:p>
        </p:txBody>
      </p:sp>
      <p:sp>
        <p:nvSpPr>
          <p:cNvPr id="8" name="Rectangle 7"/>
          <p:cNvSpPr/>
          <p:nvPr/>
        </p:nvSpPr>
        <p:spPr>
          <a:xfrm>
            <a:off x="777240" y="0"/>
            <a:ext cx="7543800" cy="285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4629150"/>
            <a:ext cx="7543800" cy="205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4" descr="data:image/jpeg;base64,/9j/4AAQSkZJRgABAQAAAQABAAD/2wCEAAkGBggGEQkIBwgKCQkKDRYNDQ8MDRoTFA4WHxwWFh8cHh4jJzIqIyUjJR4TITskLzM1LCw0FSo0NTMsNTIrLCwBCQoKDgwNGg8PGCkcHiQ1LTYxMjYpNSwpKSk0MTUqKSwsKSwsLCksLCwsNCwsKSksLCkpKSkpKSkpKSkpKSkpKf/AABEIARMAtwMBIgACEQEDEQH/xAAbAAEBAQEAAwEAAAAAAAAAAAAABwgGAwQFAv/EAD4QAQAAAwIKBwUGBgMAAAAAAAABAwQCBQYHCBEyNXJ0lLISFxhTVbHSEyExUsIVIlSRk9EUUWGBkqEjJIL/xAAYAQEBAQEBAAAAAAAAAAAAAAAAAwQCAf/EAB8RAQACAwEAAwEBAAAAAAAAAAABAgMTMhESUWEhMf/aAAwDAQACEQMRAD8AuIAAAAAAAAAAAAAAAAAAAAAAAAAAAAAAAAOAxr4dXpgVC7I3VZprX8VGbCZ7eXG1o+zzZs0YfNF5M+R7L2I9nyHfjP3XrhR3d2cPb9Z164Ud3dnD2/Wntqpqs0CM/deuFHd3Zw9v1qliwwrr8MKSbX3nZkWZ1iqtSYexsRs2ejCzLtfCMY+/70XVckWnyHNqTWPZdeA7cAAAAAAAAAAAAAAAACPZQujcW1P8pKwo9lC6NxbU/wApKeTmVMfUI2AxtYvuIbV1Rv8AM5JKBL7iG1dUb/M5JKuLpLLypADWygAAAAAAAAAAAAAAACPZQujcW1P8pKwo9lC6NxbU/wApKeTmVMfUI2AxtYvuIbV1Rv8AM5JKBL7iG1dUb/M5JKuLpLLypADWygAAAAAAAAAAAAAAACPZQujcW1P8pKwo9lC6NxbU/wApKeTmVMfUI2AxtYvuIbV1Rv8AM5JKBL7iG1dUb/M5JKuLpLLypADWygAAAAAAAAAOLvjG1g5cc+pu6tt1UKimt9CZ0JEbUM+aEfdH+8Hp9eGCfeVvDRR/GXrW+94+mw5pmnLMT40xiiYaF68ME+8reGideGCfeVvDRZ6Hm6z3VVoXrwwT7yt4aJ14YJ95W8NFnoN1jVVoXrwwT7yt4aKfY2sObpwyhdcLptT7UaWM2Mz2sqNjS9nmzf4xTsc2yTMePYxxE+gCagquK3GPceCNHOob0t1Fmfbqrc6Hs5MbcOjGzLh8f/MUqHVbfGfYc2rFo8loXrwwT7yt4aJ14YJ95W8NFnoU3WcaqtC9eGCfeVvDROvDBPvK3hos9BusaqtC9eGCfeVvDROvDBPvK3hos9BusaqtM4N4zbhwqnwu67LdTGojYtTP+STGzDNDNn9/94OsZ4xIa1l7pN+hodelvlHsoXrFZ8gAduAAGX8Zetb73j6bDmnS4y9a33vH02HNMNupba/5AA5dAAAAAAAAAAAAAAO+xIa1l7pN+hodnjEhrWXuk36Gh2vFyy5egBVIABKcKMStThDWV16WL4kyLNXM9pCxap42o2fdCHx6X9Hyuz5WePSOFtepaxxrrKkZLQinZ8rPHpHC2vUdnys8ekcLa9S1jzXX6NlkU7PlZ49I4W16js+Vnj0jhbXqWsNdfo2WRTs+Vnj0jhbXqcnh7i8nYCQorU6vl1n8ZG3CHQlRsdDo9D+cY58/S/00uj2ULo3FtT/KS4vSsV9h3S9pt5KNgMzQO5wHxWT8NqeZeMq85VJZsT7UjoW5EbcY5oWLWfP0ofN/pwy+4htXVG/zOSSpjiJt5LjJMxHsOc7PlZ49I4W16js+Vnj0jhbXqWsaNdfpn2WRTs+Vnj0jhbXqOz5WePSOFtepaw11+jZZFOz5WePSOFteo7PlZ49I4W16lrDXX6Nlk2wDxS1GB1XZvSbesqqswk25XQsyI2I/eze/P0o/yUkHcREfyHEzM/2QB68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WMIWbizxhD70/wCMf6SVheOdTSajN7aVLmdH4dOzCOb83Nq/KPHVZ+M+sedOz81n8zp2fms/m199m0f4Sn/Ss/sfZtH+Ep/0rP7I6f1bd+Mg9Oz81n81+xCxhG7ajNGEf+/M+GxJUD7No/wlP+lZ/Z5pUmVIh0ZMuxLs58+axZhCDumP4z64vk+UeeP2AqkAAAAAAAAAAAAAAAAAAAAAAAAAAAAAAAAAAAAAAAAAAAAAAAAAAAAAAAA//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AutoShape 6" descr="data:image/jpeg;base64,/9j/4AAQSkZJRgABAQAAAQABAAD/2wCEAAkGBggGEQkIBwgKCQkKDRYNDQ8MDRoTFA4WHxwWFh8cHh4jJzIqIyUjJR4TITskLzM1LCw0FSo0NTMsNTIrLCwBCQoKDgwNGg8PGCkcHiQ1LTYxMjYpNSwpKSk0MTUqKSwsKSwsLCksLCwsNCwsKSksLCkpKSkpKSkpKSkpKSkpKf/AABEIARMAtwMBIgACEQEDEQH/xAAbAAEBAQEAAwEAAAAAAAAAAAAABwgGAwQFAv/EAD4QAQAAAwIKBwUGBgMAAAAAAAABAwQCBQYHCBEyNXJ0lLISFxhTVbHSEyExUsIVIlSRk9EUUWGBkqEjJIL/xAAYAQEBAQEBAAAAAAAAAAAAAAAAAwQCAf/EAB8RAQACAwEAAwEBAAAAAAAAAAABAgMTMhESUWEhMf/aAAwDAQACEQMRAD8AuIAAAAAAAAAAAAAAAAAAAAAAAAAAAAAAAAOAxr4dXpgVC7I3VZprX8VGbCZ7eXG1o+zzZs0YfNF5M+R7L2I9nyHfjP3XrhR3d2cPb9Z164Ud3dnD2/Wntqpqs0CM/deuFHd3Zw9v1qliwwrr8MKSbX3nZkWZ1iqtSYexsRs2ejCzLtfCMY+/70XVckWnyHNqTWPZdeA7cAAAAAAAAAAAAAAAACPZQujcW1P8pKwo9lC6NxbU/wApKeTmVMfUI2AxtYvuIbV1Rv8AM5JKBL7iG1dUb/M5JKuLpLLypADWygAAAAAAAAAAAAAAACPZQujcW1P8pKwo9lC6NxbU/wApKeTmVMfUI2AxtYvuIbV1Rv8AM5JKBL7iG1dUb/M5JKuLpLLypADWygAAAAAAAAAAAAAAACPZQujcW1P8pKwo9lC6NxbU/wApKeTmVMfUI2AxtYvuIbV1Rv8AM5JKBL7iG1dUb/M5JKuLpLLypADWygAAAAAAAAAOLvjG1g5cc+pu6tt1UKimt9CZ0JEbUM+aEfdH+8Hp9eGCfeVvDRR/GXrW+94+mw5pmnLMT40xiiYaF68ME+8reGideGCfeVvDRZ6Hm6z3VVoXrwwT7yt4aJ14YJ95W8NFnoN1jVVoXrwwT7yt4aKfY2sObpwyhdcLptT7UaWM2Mz2sqNjS9nmzf4xTsc2yTMePYxxE+gCagquK3GPceCNHOob0t1Fmfbqrc6Hs5MbcOjGzLh8f/MUqHVbfGfYc2rFo8loXrwwT7yt4aJ14YJ95W8NFnoU3WcaqtC9eGCfeVvDROvDBPvK3hos9BusaqtC9eGCfeVvDROvDBPvK3hos9BusaqtM4N4zbhwqnwu67LdTGojYtTP+STGzDNDNn9/94OsZ4xIa1l7pN+hodelvlHsoXrFZ8gAduAAGX8Zetb73j6bDmnS4y9a33vH02HNMNupba/5AA5dAAAAAAAAAAAAAAO+xIa1l7pN+hodnjEhrWXuk36Gh2vFyy5egBVIABKcKMStThDWV16WL4kyLNXM9pCxap42o2fdCHx6X9Hyuz5WePSOFtepaxxrrKkZLQinZ8rPHpHC2vUdnys8ekcLa9S1jzXX6NlkU7PlZ49I4W16js+Vnj0jhbXqWsNdfo2WRTs+Vnj0jhbXqcnh7i8nYCQorU6vl1n8ZG3CHQlRsdDo9D+cY58/S/00uj2ULo3FtT/KS4vSsV9h3S9pt5KNgMzQO5wHxWT8NqeZeMq85VJZsT7UjoW5EbcY5oWLWfP0ofN/pwy+4htXVG/zOSSpjiJt5LjJMxHsOc7PlZ49I4W16js+Vnj0jhbXqWsaNdfpn2WRTs+Vnj0jhbXqOz5WePSOFtepaw11+jZZFOz5WePSOFteo7PlZ49I4W16lrDXX6Nlk2wDxS1GB1XZvSbesqqswk25XQsyI2I/eze/P0o/yUkHcREfyHEzM/2QB68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WMIWbizxhD70/wCMf6SVheOdTSajN7aVLmdH4dOzCOb83Nq/KPHVZ+M+sedOz81n8zp2fms/m199m0f4Sn/Ss/sfZtH+Ep/0rP7I6f1bd+Mg9Oz81n81+xCxhG7ajNGEf+/M+GxJUD7No/wlP+lZ/Z5pUmVIh0ZMuxLs58+axZhCDumP4z64vk+UeeP2AqkAAAAAAAAAAAAAAAAAAAAAAAAAAAAAAAAAAAAAAAAAAAAAAAAAAAAAAAA//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Tree>
    <p:extLst>
      <p:ext uri="{BB962C8B-B14F-4D97-AF65-F5344CB8AC3E}">
        <p14:creationId xmlns:p14="http://schemas.microsoft.com/office/powerpoint/2010/main" val="34772955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5506" y="1376070"/>
            <a:ext cx="8064895" cy="2554545"/>
          </a:xfrm>
          <a:prstGeom prst="rect">
            <a:avLst/>
          </a:prstGeom>
          <a:noFill/>
        </p:spPr>
        <p:txBody>
          <a:bodyPr wrap="square" rtlCol="0">
            <a:spAutoFit/>
          </a:bodyPr>
          <a:lstStyle/>
          <a:p>
            <a:r>
              <a:rPr lang="cs-CZ" sz="2000" dirty="0" smtClean="0">
                <a:solidFill>
                  <a:schemeClr val="accent5"/>
                </a:solidFill>
                <a:latin typeface="+mj-lt"/>
              </a:rPr>
              <a:t>Určili </a:t>
            </a:r>
            <a:r>
              <a:rPr lang="cs-CZ" sz="2000" dirty="0">
                <a:solidFill>
                  <a:schemeClr val="accent5"/>
                </a:solidFill>
                <a:latin typeface="+mj-lt"/>
              </a:rPr>
              <a:t>mu den a přišli k němu ve velkém počtu. Od rána do večera k nim </a:t>
            </a:r>
            <a:r>
              <a:rPr lang="cs-CZ" sz="2000" dirty="0">
                <a:solidFill>
                  <a:srgbClr val="0070C0"/>
                </a:solidFill>
                <a:latin typeface="+mj-lt"/>
              </a:rPr>
              <a:t>hovořil a vydával svědectví </a:t>
            </a:r>
            <a:r>
              <a:rPr lang="cs-CZ" sz="2000" dirty="0">
                <a:solidFill>
                  <a:srgbClr val="FFC000"/>
                </a:solidFill>
                <a:latin typeface="+mj-lt"/>
              </a:rPr>
              <a:t>o Božím království. </a:t>
            </a:r>
            <a:r>
              <a:rPr lang="cs-CZ" sz="2000" dirty="0">
                <a:solidFill>
                  <a:srgbClr val="0070C0"/>
                </a:solidFill>
                <a:latin typeface="+mj-lt"/>
              </a:rPr>
              <a:t>Přesvědčoval</a:t>
            </a:r>
            <a:r>
              <a:rPr lang="cs-CZ" sz="2000" dirty="0">
                <a:solidFill>
                  <a:schemeClr val="accent5"/>
                </a:solidFill>
                <a:latin typeface="+mj-lt"/>
              </a:rPr>
              <a:t> je o </a:t>
            </a:r>
            <a:r>
              <a:rPr lang="cs-CZ" sz="2000" dirty="0">
                <a:solidFill>
                  <a:srgbClr val="FFC000"/>
                </a:solidFill>
                <a:latin typeface="+mj-lt"/>
              </a:rPr>
              <a:t>Ježíšovi</a:t>
            </a:r>
            <a:r>
              <a:rPr lang="cs-CZ" sz="2000" dirty="0">
                <a:solidFill>
                  <a:schemeClr val="accent5"/>
                </a:solidFill>
                <a:latin typeface="+mj-lt"/>
              </a:rPr>
              <a:t> důkazy z Mojžíšova zákona i z proroků. Jedni se jimi dali přesvědčit, druzí nechtěli </a:t>
            </a:r>
            <a:r>
              <a:rPr lang="cs-CZ" sz="2000" dirty="0">
                <a:solidFill>
                  <a:schemeClr val="accent1">
                    <a:lumMod val="60000"/>
                    <a:lumOff val="40000"/>
                  </a:schemeClr>
                </a:solidFill>
                <a:latin typeface="+mj-lt"/>
              </a:rPr>
              <a:t>uvěřit</a:t>
            </a:r>
            <a:r>
              <a:rPr lang="cs-CZ" sz="2000" dirty="0">
                <a:solidFill>
                  <a:schemeClr val="accent5"/>
                </a:solidFill>
                <a:latin typeface="+mj-lt"/>
              </a:rPr>
              <a:t>...</a:t>
            </a:r>
          </a:p>
          <a:p>
            <a:r>
              <a:rPr lang="cs-CZ" sz="2000" dirty="0">
                <a:solidFill>
                  <a:schemeClr val="accent5"/>
                </a:solidFill>
                <a:latin typeface="+mj-lt"/>
              </a:rPr>
              <a:t>Když to Pavel </a:t>
            </a:r>
            <a:r>
              <a:rPr lang="cs-CZ" sz="2000" dirty="0">
                <a:solidFill>
                  <a:srgbClr val="0070C0"/>
                </a:solidFill>
                <a:latin typeface="+mj-lt"/>
              </a:rPr>
              <a:t>řekl, </a:t>
            </a:r>
            <a:r>
              <a:rPr lang="cs-CZ" sz="2000" dirty="0">
                <a:solidFill>
                  <a:schemeClr val="accent5"/>
                </a:solidFill>
                <a:latin typeface="+mj-lt"/>
              </a:rPr>
              <a:t>Židé odešli a velmi se mezi sebou přeli. Pavel zůstal celé dva roky v najatém bytě a přijímal všechny, kdo za ním přišli, </a:t>
            </a:r>
            <a:r>
              <a:rPr lang="cs-CZ" sz="2000" dirty="0">
                <a:solidFill>
                  <a:srgbClr val="0070C0"/>
                </a:solidFill>
                <a:latin typeface="+mj-lt"/>
              </a:rPr>
              <a:t>zvěstoval</a:t>
            </a:r>
            <a:r>
              <a:rPr lang="cs-CZ" sz="2000" dirty="0">
                <a:solidFill>
                  <a:schemeClr val="accent5"/>
                </a:solidFill>
                <a:latin typeface="+mj-lt"/>
              </a:rPr>
              <a:t> Boží království a </a:t>
            </a:r>
            <a:r>
              <a:rPr lang="cs-CZ" sz="2000" dirty="0">
                <a:solidFill>
                  <a:srgbClr val="0070C0"/>
                </a:solidFill>
                <a:latin typeface="+mj-lt"/>
              </a:rPr>
              <a:t>učil</a:t>
            </a:r>
            <a:r>
              <a:rPr lang="cs-CZ" sz="2000" dirty="0">
                <a:solidFill>
                  <a:schemeClr val="accent5"/>
                </a:solidFill>
                <a:latin typeface="+mj-lt"/>
              </a:rPr>
              <a:t> všemu o </a:t>
            </a:r>
            <a:r>
              <a:rPr lang="cs-CZ" sz="2000" dirty="0">
                <a:solidFill>
                  <a:srgbClr val="FFC000"/>
                </a:solidFill>
                <a:latin typeface="+mj-lt"/>
              </a:rPr>
              <a:t>Pánu Ježíši Kristu </a:t>
            </a:r>
            <a:r>
              <a:rPr lang="cs-CZ" sz="2000" dirty="0">
                <a:solidFill>
                  <a:schemeClr val="accent5"/>
                </a:solidFill>
                <a:latin typeface="+mj-lt"/>
              </a:rPr>
              <a:t>bez bázně a bez překážek.</a:t>
            </a:r>
          </a:p>
          <a:p>
            <a:pPr algn="r"/>
            <a:r>
              <a:rPr lang="cs-CZ" sz="2000" dirty="0" smtClean="0">
                <a:solidFill>
                  <a:schemeClr val="bg1">
                    <a:lumMod val="65000"/>
                  </a:schemeClr>
                </a:solidFill>
                <a:latin typeface="+mj-lt"/>
              </a:rPr>
              <a:t>Sk </a:t>
            </a:r>
            <a:r>
              <a:rPr lang="cs-CZ" sz="2000" dirty="0">
                <a:solidFill>
                  <a:schemeClr val="bg1">
                    <a:lumMod val="65000"/>
                  </a:schemeClr>
                </a:solidFill>
                <a:latin typeface="+mj-lt"/>
              </a:rPr>
              <a:t>2</a:t>
            </a:r>
            <a:r>
              <a:rPr lang="cs-CZ" sz="2000" dirty="0" smtClean="0">
                <a:solidFill>
                  <a:schemeClr val="bg1">
                    <a:lumMod val="65000"/>
                  </a:schemeClr>
                </a:solidFill>
                <a:latin typeface="+mj-lt"/>
              </a:rPr>
              <a:t>8, 23-31</a:t>
            </a:r>
            <a:endParaRPr lang="cs-CZ" sz="2000" dirty="0">
              <a:solidFill>
                <a:schemeClr val="bg1">
                  <a:lumMod val="65000"/>
                </a:schemeClr>
              </a:solidFill>
              <a:latin typeface="+mj-lt"/>
            </a:endParaRPr>
          </a:p>
        </p:txBody>
      </p:sp>
      <p:sp>
        <p:nvSpPr>
          <p:cNvPr id="11" name="AutoShape 4" descr="data:image/jpeg;base64,/9j/4AAQSkZJRgABAQAAAQABAAD/2wCEAAkGBggGEQkIBwgKCQkKDRYNDQ8MDRoTFA4WHxwWFh8cHh4jJzIqIyUjJR4TITskLzM1LCw0FSo0NTMsNTIrLCwBCQoKDgwNGg8PGCkcHiQ1LTYxMjYpNSwpKSk0MTUqKSwsKSwsLCksLCwsNCwsKSksLCkpKSkpKSkpKSkpKSkpKf/AABEIARMAtwMBIgACEQEDEQH/xAAbAAEBAQEAAwEAAAAAAAAAAAAABwgGAwQFAv/EAD4QAQAAAwIKBwUGBgMAAAAAAAABAwQCBQYHCBEyNXJ0lLISFxhTVbHSEyExUsIVIlSRk9EUUWGBkqEjJIL/xAAYAQEBAQEBAAAAAAAAAAAAAAAAAwQCAf/EAB8RAQACAwEAAwEBAAAAAAAAAAABAgMTMhESUWEhMf/aAAwDAQACEQMRAD8AuIAAAAAAAAAAAAAAAAAAAAAAAAAAAAAAAAOAxr4dXpgVC7I3VZprX8VGbCZ7eXG1o+zzZs0YfNF5M+R7L2I9nyHfjP3XrhR3d2cPb9Z164Ud3dnD2/Wntqpqs0CM/deuFHd3Zw9v1qliwwrr8MKSbX3nZkWZ1iqtSYexsRs2ejCzLtfCMY+/70XVckWnyHNqTWPZdeA7cAAAAAAAAAAAAAAAACPZQujcW1P8pKwo9lC6NxbU/wApKeTmVMfUI2AxtYvuIbV1Rv8AM5JKBL7iG1dUb/M5JKuLpLLypADWygAAAAAAAAAAAAAAACPZQujcW1P8pKwo9lC6NxbU/wApKeTmVMfUI2AxtYvuIbV1Rv8AM5JKBL7iG1dUb/M5JKuLpLLypADWygAAAAAAAAAAAAAAACPZQujcW1P8pKwo9lC6NxbU/wApKeTmVMfUI2AxtYvuIbV1Rv8AM5JKBL7iG1dUb/M5JKuLpLLypADWygAAAAAAAAAOLvjG1g5cc+pu6tt1UKimt9CZ0JEbUM+aEfdH+8Hp9eGCfeVvDRR/GXrW+94+mw5pmnLMT40xiiYaF68ME+8reGideGCfeVvDRZ6Hm6z3VVoXrwwT7yt4aJ14YJ95W8NFnoN1jVVoXrwwT7yt4aKfY2sObpwyhdcLptT7UaWM2Mz2sqNjS9nmzf4xTsc2yTMePYxxE+gCagquK3GPceCNHOob0t1Fmfbqrc6Hs5MbcOjGzLh8f/MUqHVbfGfYc2rFo8loXrwwT7yt4aJ14YJ95W8NFnoU3WcaqtC9eGCfeVvDROvDBPvK3hos9BusaqtC9eGCfeVvDROvDBPvK3hos9BusaqtM4N4zbhwqnwu67LdTGojYtTP+STGzDNDNn9/94OsZ4xIa1l7pN+hodelvlHsoXrFZ8gAduAAGX8Zetb73j6bDmnS4y9a33vH02HNMNupba/5AA5dAAAAAAAAAAAAAAO+xIa1l7pN+hodnjEhrWXuk36Gh2vFyy5egBVIABKcKMStThDWV16WL4kyLNXM9pCxap42o2fdCHx6X9Hyuz5WePSOFtepaxxrrKkZLQinZ8rPHpHC2vUdnys8ekcLa9S1jzXX6NlkU7PlZ49I4W16js+Vnj0jhbXqWsNdfo2WRTs+Vnj0jhbXqcnh7i8nYCQorU6vl1n8ZG3CHQlRsdDo9D+cY58/S/00uj2ULo3FtT/KS4vSsV9h3S9pt5KNgMzQO5wHxWT8NqeZeMq85VJZsT7UjoW5EbcY5oWLWfP0ofN/pwy+4htXVG/zOSSpjiJt5LjJMxHsOc7PlZ49I4W16js+Vnj0jhbXqWsaNdfpn2WRTs+Vnj0jhbXqOz5WePSOFtepaw11+jZZFOz5WePSOFteo7PlZ49I4W16lrDXX6Nlk2wDxS1GB1XZvSbesqqswk25XQsyI2I/eze/P0o/yUkHcREfyHEzM/2QB68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WMIWbizxhD70/wCMf6SVheOdTSajN7aVLmdH4dOzCOb83Nq/KPHVZ+M+sedOz81n8zp2fms/m199m0f4Sn/Ss/sfZtH+Ep/0rP7I6f1bd+Mg9Oz81n81+xCxhG7ajNGEf+/M+GxJUD7No/wlP+lZ/Z5pUmVIh0ZMuxLs58+axZhCDumP4z64vk+UeeP2AqkAAAAAAAAAAAAAAAAAAAAAAAAAAAAAAAAAAAAAAAAAAAAAAAAAAAAAAAA//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AutoShape 6" descr="data:image/jpeg;base64,/9j/4AAQSkZJRgABAQAAAQABAAD/2wCEAAkGBggGEQkIBwgKCQkKDRYNDQ8MDRoTFA4WHxwWFh8cHh4jJzIqIyUjJR4TITskLzM1LCw0FSo0NTMsNTIrLCwBCQoKDgwNGg8PGCkcHiQ1LTYxMjYpNSwpKSk0MTUqKSwsKSwsLCksLCwsNCwsKSksLCkpKSkpKSkpKSkpKSkpKf/AABEIARMAtwMBIgACEQEDEQH/xAAbAAEBAQEAAwEAAAAAAAAAAAAABwgGAwQFAv/EAD4QAQAAAwIKBwUGBgMAAAAAAAABAwQCBQYHCBEyNXJ0lLISFxhTVbHSEyExUsIVIlSRk9EUUWGBkqEjJIL/xAAYAQEBAQEBAAAAAAAAAAAAAAAAAwQCAf/EAB8RAQACAwEAAwEBAAAAAAAAAAABAgMTMhESUWEhMf/aAAwDAQACEQMRAD8AuIAAAAAAAAAAAAAAAAAAAAAAAAAAAAAAAAOAxr4dXpgVC7I3VZprX8VGbCZ7eXG1o+zzZs0YfNF5M+R7L2I9nyHfjP3XrhR3d2cPb9Z164Ud3dnD2/Wntqpqs0CM/deuFHd3Zw9v1qliwwrr8MKSbX3nZkWZ1iqtSYexsRs2ejCzLtfCMY+/70XVckWnyHNqTWPZdeA7cAAAAAAAAAAAAAAAACPZQujcW1P8pKwo9lC6NxbU/wApKeTmVMfUI2AxtYvuIbV1Rv8AM5JKBL7iG1dUb/M5JKuLpLLypADWygAAAAAAAAAAAAAAACPZQujcW1P8pKwo9lC6NxbU/wApKeTmVMfUI2AxtYvuIbV1Rv8AM5JKBL7iG1dUb/M5JKuLpLLypADWygAAAAAAAAAAAAAAACPZQujcW1P8pKwo9lC6NxbU/wApKeTmVMfUI2AxtYvuIbV1Rv8AM5JKBL7iG1dUb/M5JKuLpLLypADWygAAAAAAAAAOLvjG1g5cc+pu6tt1UKimt9CZ0JEbUM+aEfdH+8Hp9eGCfeVvDRR/GXrW+94+mw5pmnLMT40xiiYaF68ME+8reGideGCfeVvDRZ6Hm6z3VVoXrwwT7yt4aJ14YJ95W8NFnoN1jVVoXrwwT7yt4aKfY2sObpwyhdcLptT7UaWM2Mz2sqNjS9nmzf4xTsc2yTMePYxxE+gCagquK3GPceCNHOob0t1Fmfbqrc6Hs5MbcOjGzLh8f/MUqHVbfGfYc2rFo8loXrwwT7yt4aJ14YJ95W8NFnoU3WcaqtC9eGCfeVvDROvDBPvK3hos9BusaqtC9eGCfeVvDROvDBPvK3hos9BusaqtM4N4zbhwqnwu67LdTGojYtTP+STGzDNDNn9/94OsZ4xIa1l7pN+hodelvlHsoXrFZ8gAduAAGX8Zetb73j6bDmnS4y9a33vH02HNMNupba/5AA5dAAAAAAAAAAAAAAO+xIa1l7pN+hodnjEhrWXuk36Gh2vFyy5egBVIABKcKMStThDWV16WL4kyLNXM9pCxap42o2fdCHx6X9Hyuz5WePSOFtepaxxrrKkZLQinZ8rPHpHC2vUdnys8ekcLa9S1jzXX6NlkU7PlZ49I4W16js+Vnj0jhbXqWsNdfo2WRTs+Vnj0jhbXqcnh7i8nYCQorU6vl1n8ZG3CHQlRsdDo9D+cY58/S/00uj2ULo3FtT/KS4vSsV9h3S9pt5KNgMzQO5wHxWT8NqeZeMq85VJZsT7UjoW5EbcY5oWLWfP0ofN/pwy+4htXVG/zOSSpjiJt5LjJMxHsOc7PlZ49I4W16js+Vnj0jhbXqWsaNdfpn2WRTs+Vnj0jhbXqOz5WePSOFtepaw11+jZZFOz5WePSOFteo7PlZ49I4W16lrDXX6Nlk2wDxS1GB1XZvSbesqqswk25XQsyI2I/eze/P0o/yUkHcREfyHEzM/2QB68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WMIWbizxhD70/wCMf6SVheOdTSajN7aVLmdH4dOzCOb83Nq/KPHVZ+M+sedOz81n8zp2fms/m199m0f4Sn/Ss/sfZtH+Ep/0rP7I6f1bd+Mg9Oz81n81+xCxhG7ajNGEf+/M+GxJUD7No/wlP+lZ/Z5pUmVIh0ZMuxLs58+axZhCDumP4z64vk+UeeP2AqkAAAAAAAAAAAAAAAAAAAAAAAAAAAAAAAAAAAAAAAAAAAAAAAAAAAAAAAA//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 name="TextBox 6"/>
          <p:cNvSpPr txBox="1"/>
          <p:nvPr/>
        </p:nvSpPr>
        <p:spPr>
          <a:xfrm>
            <a:off x="5883" y="411510"/>
            <a:ext cx="9143999" cy="830997"/>
          </a:xfrm>
          <a:prstGeom prst="rect">
            <a:avLst/>
          </a:prstGeom>
          <a:noFill/>
        </p:spPr>
        <p:txBody>
          <a:bodyPr wrap="square" rtlCol="0">
            <a:spAutoFit/>
          </a:bodyPr>
          <a:lstStyle/>
          <a:p>
            <a:pPr algn="ctr"/>
            <a:r>
              <a:rPr lang="cs-CZ" sz="2400" dirty="0" smtClean="0">
                <a:solidFill>
                  <a:schemeClr val="accent1">
                    <a:lumMod val="60000"/>
                    <a:lumOff val="40000"/>
                  </a:schemeClr>
                </a:solidFill>
                <a:latin typeface="+mj-lt"/>
              </a:rPr>
              <a:t>Víra, záchrana a </a:t>
            </a:r>
            <a:r>
              <a:rPr lang="cs-CZ" sz="2400" dirty="0">
                <a:solidFill>
                  <a:schemeClr val="accent1">
                    <a:lumMod val="60000"/>
                    <a:lumOff val="40000"/>
                  </a:schemeClr>
                </a:solidFill>
                <a:latin typeface="+mj-lt"/>
              </a:rPr>
              <a:t>proměna </a:t>
            </a:r>
            <a:r>
              <a:rPr lang="cs-CZ" sz="2400" dirty="0" smtClean="0">
                <a:solidFill>
                  <a:schemeClr val="accent1">
                    <a:lumMod val="60000"/>
                    <a:lumOff val="40000"/>
                  </a:schemeClr>
                </a:solidFill>
                <a:latin typeface="+mj-lt"/>
              </a:rPr>
              <a:t>života</a:t>
            </a:r>
          </a:p>
          <a:p>
            <a:pPr algn="ctr"/>
            <a:r>
              <a:rPr lang="cs-CZ" sz="2400" dirty="0" smtClean="0">
                <a:solidFill>
                  <a:schemeClr val="tx1">
                    <a:lumMod val="65000"/>
                    <a:lumOff val="35000"/>
                  </a:schemeClr>
                </a:solidFill>
                <a:latin typeface="+mj-lt"/>
              </a:rPr>
              <a:t>skrze </a:t>
            </a:r>
            <a:r>
              <a:rPr lang="cs-CZ" sz="2400" dirty="0">
                <a:solidFill>
                  <a:srgbClr val="0070C0"/>
                </a:solidFill>
                <a:latin typeface="+mj-lt"/>
              </a:rPr>
              <a:t>zvěstování</a:t>
            </a:r>
            <a:r>
              <a:rPr lang="cs-CZ" sz="2400" dirty="0">
                <a:solidFill>
                  <a:schemeClr val="tx1">
                    <a:lumMod val="65000"/>
                    <a:lumOff val="35000"/>
                  </a:schemeClr>
                </a:solidFill>
                <a:latin typeface="+mj-lt"/>
              </a:rPr>
              <a:t> a </a:t>
            </a:r>
            <a:r>
              <a:rPr lang="cs-CZ" sz="2400" dirty="0">
                <a:solidFill>
                  <a:srgbClr val="00B050"/>
                </a:solidFill>
                <a:latin typeface="+mj-lt"/>
              </a:rPr>
              <a:t>slyšení</a:t>
            </a:r>
            <a:r>
              <a:rPr lang="cs-CZ" sz="2400" dirty="0">
                <a:solidFill>
                  <a:schemeClr val="tx1">
                    <a:lumMod val="65000"/>
                    <a:lumOff val="35000"/>
                  </a:schemeClr>
                </a:solidFill>
                <a:latin typeface="+mj-lt"/>
              </a:rPr>
              <a:t> </a:t>
            </a:r>
            <a:r>
              <a:rPr lang="cs-CZ" sz="2400" dirty="0">
                <a:solidFill>
                  <a:srgbClr val="FFC000"/>
                </a:solidFill>
                <a:latin typeface="+mj-lt"/>
              </a:rPr>
              <a:t>Božího Slova.</a:t>
            </a:r>
            <a:endParaRPr lang="cs-CZ" sz="2400" dirty="0">
              <a:solidFill>
                <a:srgbClr val="FFC000"/>
              </a:solidFill>
              <a:latin typeface="+mj-lt"/>
            </a:endParaRPr>
          </a:p>
        </p:txBody>
      </p:sp>
    </p:spTree>
    <p:extLst>
      <p:ext uri="{BB962C8B-B14F-4D97-AF65-F5344CB8AC3E}">
        <p14:creationId xmlns:p14="http://schemas.microsoft.com/office/powerpoint/2010/main" val="38856107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5506" y="1376070"/>
            <a:ext cx="8064895" cy="3170099"/>
          </a:xfrm>
          <a:prstGeom prst="rect">
            <a:avLst/>
          </a:prstGeom>
          <a:noFill/>
        </p:spPr>
        <p:txBody>
          <a:bodyPr wrap="square" rtlCol="0">
            <a:spAutoFit/>
          </a:bodyPr>
          <a:lstStyle/>
          <a:p>
            <a:r>
              <a:rPr lang="cs-CZ" sz="2000" dirty="0" smtClean="0">
                <a:solidFill>
                  <a:schemeClr val="accent5"/>
                </a:solidFill>
                <a:latin typeface="+mj-lt"/>
              </a:rPr>
              <a:t>Nyní </a:t>
            </a:r>
            <a:r>
              <a:rPr lang="cs-CZ" sz="2000" dirty="0">
                <a:solidFill>
                  <a:schemeClr val="accent5"/>
                </a:solidFill>
                <a:latin typeface="+mj-lt"/>
              </a:rPr>
              <a:t>jdu k tobě, ale toto mluvím ještě na světě, aby v sobě měli plnost mé radosti. </a:t>
            </a:r>
            <a:r>
              <a:rPr lang="cs-CZ" sz="2000" dirty="0">
                <a:solidFill>
                  <a:srgbClr val="0070C0"/>
                </a:solidFill>
                <a:latin typeface="+mj-lt"/>
              </a:rPr>
              <a:t>Dal</a:t>
            </a:r>
            <a:r>
              <a:rPr lang="cs-CZ" sz="2000" dirty="0">
                <a:solidFill>
                  <a:schemeClr val="accent5"/>
                </a:solidFill>
                <a:latin typeface="+mj-lt"/>
              </a:rPr>
              <a:t> jsem jim </a:t>
            </a:r>
            <a:r>
              <a:rPr lang="cs-CZ" sz="2000" dirty="0">
                <a:solidFill>
                  <a:srgbClr val="FFC000"/>
                </a:solidFill>
                <a:latin typeface="+mj-lt"/>
              </a:rPr>
              <a:t>tvé slovo,</a:t>
            </a:r>
            <a:r>
              <a:rPr lang="cs-CZ" sz="2000" dirty="0">
                <a:solidFill>
                  <a:schemeClr val="accent5"/>
                </a:solidFill>
                <a:latin typeface="+mj-lt"/>
              </a:rPr>
              <a:t> ale svět k nim pojal nenávist, poněvadž nejsou ze světa, jako ani já nejsem ze světa. Neprosím, abys je vzal ze světa, ale abys je zachoval od zlého. Nejsou ze světa, jako ani já nejsem ze světa. Posvěť je pravdou; </a:t>
            </a:r>
            <a:r>
              <a:rPr lang="cs-CZ" sz="2000" dirty="0">
                <a:solidFill>
                  <a:srgbClr val="FFC000"/>
                </a:solidFill>
                <a:latin typeface="+mj-lt"/>
              </a:rPr>
              <a:t>tvoje slovo </a:t>
            </a:r>
            <a:r>
              <a:rPr lang="cs-CZ" sz="2000" dirty="0">
                <a:solidFill>
                  <a:schemeClr val="accent5"/>
                </a:solidFill>
                <a:latin typeface="+mj-lt"/>
              </a:rPr>
              <a:t>je pravda. Jako ty jsi mne </a:t>
            </a:r>
            <a:r>
              <a:rPr lang="cs-CZ" sz="2000" dirty="0">
                <a:solidFill>
                  <a:srgbClr val="0070C0"/>
                </a:solidFill>
                <a:latin typeface="+mj-lt"/>
              </a:rPr>
              <a:t>poslal</a:t>
            </a:r>
            <a:r>
              <a:rPr lang="cs-CZ" sz="2000" dirty="0">
                <a:solidFill>
                  <a:schemeClr val="accent5"/>
                </a:solidFill>
                <a:latin typeface="+mj-lt"/>
              </a:rPr>
              <a:t> do světa, tak i já jsem je </a:t>
            </a:r>
            <a:r>
              <a:rPr lang="cs-CZ" sz="2000" dirty="0">
                <a:solidFill>
                  <a:srgbClr val="0070C0"/>
                </a:solidFill>
                <a:latin typeface="+mj-lt"/>
              </a:rPr>
              <a:t>poslal</a:t>
            </a:r>
            <a:r>
              <a:rPr lang="cs-CZ" sz="2000" dirty="0">
                <a:solidFill>
                  <a:schemeClr val="accent5"/>
                </a:solidFill>
                <a:latin typeface="+mj-lt"/>
              </a:rPr>
              <a:t> do světa. Sám sebe za ně posvěcuji, aby i oni byli vpravdě posvěceni. Neprosím však jen za ně, ale i za ty, kteří skrze jejich </a:t>
            </a:r>
            <a:r>
              <a:rPr lang="cs-CZ" sz="2000" dirty="0">
                <a:solidFill>
                  <a:srgbClr val="FFC000"/>
                </a:solidFill>
                <a:latin typeface="+mj-lt"/>
              </a:rPr>
              <a:t>slovo ve mne </a:t>
            </a:r>
            <a:r>
              <a:rPr lang="cs-CZ" sz="2000" dirty="0">
                <a:solidFill>
                  <a:schemeClr val="accent1">
                    <a:lumMod val="60000"/>
                    <a:lumOff val="40000"/>
                  </a:schemeClr>
                </a:solidFill>
                <a:latin typeface="+mj-lt"/>
              </a:rPr>
              <a:t>uvěří;</a:t>
            </a:r>
            <a:r>
              <a:rPr lang="cs-CZ" sz="2000" dirty="0">
                <a:solidFill>
                  <a:schemeClr val="accent5"/>
                </a:solidFill>
                <a:latin typeface="+mj-lt"/>
              </a:rPr>
              <a:t> aby všichni byli jedno jako ty, Otče, ve mně a já v tobě, aby i oni byli v nás, aby tak svět </a:t>
            </a:r>
            <a:r>
              <a:rPr lang="cs-CZ" sz="2000" dirty="0">
                <a:solidFill>
                  <a:schemeClr val="accent1">
                    <a:lumMod val="60000"/>
                    <a:lumOff val="40000"/>
                  </a:schemeClr>
                </a:solidFill>
                <a:latin typeface="+mj-lt"/>
              </a:rPr>
              <a:t>uvěřil,</a:t>
            </a:r>
            <a:r>
              <a:rPr lang="cs-CZ" sz="2000" dirty="0">
                <a:solidFill>
                  <a:schemeClr val="accent5"/>
                </a:solidFill>
                <a:latin typeface="+mj-lt"/>
              </a:rPr>
              <a:t> že ty jsi mě poslal</a:t>
            </a:r>
            <a:r>
              <a:rPr lang="cs-CZ" sz="2000" dirty="0" smtClean="0">
                <a:solidFill>
                  <a:schemeClr val="accent5"/>
                </a:solidFill>
                <a:latin typeface="+mj-lt"/>
              </a:rPr>
              <a:t>.</a:t>
            </a:r>
          </a:p>
          <a:p>
            <a:pPr algn="r"/>
            <a:r>
              <a:rPr lang="cs-CZ" sz="2000" dirty="0">
                <a:solidFill>
                  <a:schemeClr val="bg1">
                    <a:lumMod val="65000"/>
                  </a:schemeClr>
                </a:solidFill>
                <a:latin typeface="+mj-lt"/>
              </a:rPr>
              <a:t>J</a:t>
            </a:r>
            <a:r>
              <a:rPr lang="cs-CZ" sz="2000" dirty="0" smtClean="0">
                <a:solidFill>
                  <a:schemeClr val="bg1">
                    <a:lumMod val="65000"/>
                  </a:schemeClr>
                </a:solidFill>
                <a:latin typeface="+mj-lt"/>
              </a:rPr>
              <a:t> 17, 13-21</a:t>
            </a:r>
            <a:endParaRPr lang="cs-CZ" sz="2000" dirty="0">
              <a:solidFill>
                <a:schemeClr val="bg1">
                  <a:lumMod val="65000"/>
                </a:schemeClr>
              </a:solidFill>
              <a:latin typeface="+mj-lt"/>
            </a:endParaRPr>
          </a:p>
        </p:txBody>
      </p:sp>
      <p:sp>
        <p:nvSpPr>
          <p:cNvPr id="11" name="AutoShape 4" descr="data:image/jpeg;base64,/9j/4AAQSkZJRgABAQAAAQABAAD/2wCEAAkGBggGEQkIBwgKCQkKDRYNDQ8MDRoTFA4WHxwWFh8cHh4jJzIqIyUjJR4TITskLzM1LCw0FSo0NTMsNTIrLCwBCQoKDgwNGg8PGCkcHiQ1LTYxMjYpNSwpKSk0MTUqKSwsKSwsLCksLCwsNCwsKSksLCkpKSkpKSkpKSkpKSkpKf/AABEIARMAtwMBIgACEQEDEQH/xAAbAAEBAQEAAwEAAAAAAAAAAAAABwgGAwQFAv/EAD4QAQAAAwIKBwUGBgMAAAAAAAABAwQCBQYHCBEyNXJ0lLISFxhTVbHSEyExUsIVIlSRk9EUUWGBkqEjJIL/xAAYAQEBAQEBAAAAAAAAAAAAAAAAAwQCAf/EAB8RAQACAwEAAwEBAAAAAAAAAAABAgMTMhESUWEhMf/aAAwDAQACEQMRAD8AuIAAAAAAAAAAAAAAAAAAAAAAAAAAAAAAAAOAxr4dXpgVC7I3VZprX8VGbCZ7eXG1o+zzZs0YfNF5M+R7L2I9nyHfjP3XrhR3d2cPb9Z164Ud3dnD2/Wntqpqs0CM/deuFHd3Zw9v1qliwwrr8MKSbX3nZkWZ1iqtSYexsRs2ejCzLtfCMY+/70XVckWnyHNqTWPZdeA7cAAAAAAAAAAAAAAAACPZQujcW1P8pKwo9lC6NxbU/wApKeTmVMfUI2AxtYvuIbV1Rv8AM5JKBL7iG1dUb/M5JKuLpLLypADWygAAAAAAAAAAAAAAACPZQujcW1P8pKwo9lC6NxbU/wApKeTmVMfUI2AxtYvuIbV1Rv8AM5JKBL7iG1dUb/M5JKuLpLLypADWygAAAAAAAAAAAAAAACPZQujcW1P8pKwo9lC6NxbU/wApKeTmVMfUI2AxtYvuIbV1Rv8AM5JKBL7iG1dUb/M5JKuLpLLypADWygAAAAAAAAAOLvjG1g5cc+pu6tt1UKimt9CZ0JEbUM+aEfdH+8Hp9eGCfeVvDRR/GXrW+94+mw5pmnLMT40xiiYaF68ME+8reGideGCfeVvDRZ6Hm6z3VVoXrwwT7yt4aJ14YJ95W8NFnoN1jVVoXrwwT7yt4aKfY2sObpwyhdcLptT7UaWM2Mz2sqNjS9nmzf4xTsc2yTMePYxxE+gCagquK3GPceCNHOob0t1Fmfbqrc6Hs5MbcOjGzLh8f/MUqHVbfGfYc2rFo8loXrwwT7yt4aJ14YJ95W8NFnoU3WcaqtC9eGCfeVvDROvDBPvK3hos9BusaqtC9eGCfeVvDROvDBPvK3hos9BusaqtM4N4zbhwqnwu67LdTGojYtTP+STGzDNDNn9/94OsZ4xIa1l7pN+hodelvlHsoXrFZ8gAduAAGX8Zetb73j6bDmnS4y9a33vH02HNMNupba/5AA5dAAAAAAAAAAAAAAO+xIa1l7pN+hodnjEhrWXuk36Gh2vFyy5egBVIABKcKMStThDWV16WL4kyLNXM9pCxap42o2fdCHx6X9Hyuz5WePSOFtepaxxrrKkZLQinZ8rPHpHC2vUdnys8ekcLa9S1jzXX6NlkU7PlZ49I4W16js+Vnj0jhbXqWsNdfo2WRTs+Vnj0jhbXqcnh7i8nYCQorU6vl1n8ZG3CHQlRsdDo9D+cY58/S/00uj2ULo3FtT/KS4vSsV9h3S9pt5KNgMzQO5wHxWT8NqeZeMq85VJZsT7UjoW5EbcY5oWLWfP0ofN/pwy+4htXVG/zOSSpjiJt5LjJMxHsOc7PlZ49I4W16js+Vnj0jhbXqWsaNdfpn2WRTs+Vnj0jhbXqOz5WePSOFtepaw11+jZZFOz5WePSOFteo7PlZ49I4W16lrDXX6Nlk2wDxS1GB1XZvSbesqqswk25XQsyI2I/eze/P0o/yUkHcREfyHEzM/2QB68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WMIWbizxhD70/wCMf6SVheOdTSajN7aVLmdH4dOzCOb83Nq/KPHVZ+M+sedOz81n8zp2fms/m199m0f4Sn/Ss/sfZtH+Ep/0rP7I6f1bd+Mg9Oz81n81+xCxhG7ajNGEf+/M+GxJUD7No/wlP+lZ/Z5pUmVIh0ZMuxLs58+axZhCDumP4z64vk+UeeP2AqkAAAAAAAAAAAAAAAAAAAAAAAAAAAAAAAAAAAAAAAAAAAAAAAAAAAAAAAA//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AutoShape 6" descr="data:image/jpeg;base64,/9j/4AAQSkZJRgABAQAAAQABAAD/2wCEAAkGBggGEQkIBwgKCQkKDRYNDQ8MDRoTFA4WHxwWFh8cHh4jJzIqIyUjJR4TITskLzM1LCw0FSo0NTMsNTIrLCwBCQoKDgwNGg8PGCkcHiQ1LTYxMjYpNSwpKSk0MTUqKSwsKSwsLCksLCwsNCwsKSksLCkpKSkpKSkpKSkpKSkpKf/AABEIARMAtwMBIgACEQEDEQH/xAAbAAEBAQEAAwEAAAAAAAAAAAAABwgGAwQFAv/EAD4QAQAAAwIKBwUGBgMAAAAAAAABAwQCBQYHCBEyNXJ0lLISFxhTVbHSEyExUsIVIlSRk9EUUWGBkqEjJIL/xAAYAQEBAQEBAAAAAAAAAAAAAAAAAwQCAf/EAB8RAQACAwEAAwEBAAAAAAAAAAABAgMTMhESUWEhMf/aAAwDAQACEQMRAD8AuIAAAAAAAAAAAAAAAAAAAAAAAAAAAAAAAAOAxr4dXpgVC7I3VZprX8VGbCZ7eXG1o+zzZs0YfNF5M+R7L2I9nyHfjP3XrhR3d2cPb9Z164Ud3dnD2/Wntqpqs0CM/deuFHd3Zw9v1qliwwrr8MKSbX3nZkWZ1iqtSYexsRs2ejCzLtfCMY+/70XVckWnyHNqTWPZdeA7cAAAAAAAAAAAAAAAACPZQujcW1P8pKwo9lC6NxbU/wApKeTmVMfUI2AxtYvuIbV1Rv8AM5JKBL7iG1dUb/M5JKuLpLLypADWygAAAAAAAAAAAAAAACPZQujcW1P8pKwo9lC6NxbU/wApKeTmVMfUI2AxtYvuIbV1Rv8AM5JKBL7iG1dUb/M5JKuLpLLypADWygAAAAAAAAAAAAAAACPZQujcW1P8pKwo9lC6NxbU/wApKeTmVMfUI2AxtYvuIbV1Rv8AM5JKBL7iG1dUb/M5JKuLpLLypADWygAAAAAAAAAOLvjG1g5cc+pu6tt1UKimt9CZ0JEbUM+aEfdH+8Hp9eGCfeVvDRR/GXrW+94+mw5pmnLMT40xiiYaF68ME+8reGideGCfeVvDRZ6Hm6z3VVoXrwwT7yt4aJ14YJ95W8NFnoN1jVVoXrwwT7yt4aKfY2sObpwyhdcLptT7UaWM2Mz2sqNjS9nmzf4xTsc2yTMePYxxE+gCagquK3GPceCNHOob0t1Fmfbqrc6Hs5MbcOjGzLh8f/MUqHVbfGfYc2rFo8loXrwwT7yt4aJ14YJ95W8NFnoU3WcaqtC9eGCfeVvDROvDBPvK3hos9BusaqtC9eGCfeVvDROvDBPvK3hos9BusaqtM4N4zbhwqnwu67LdTGojYtTP+STGzDNDNn9/94OsZ4xIa1l7pN+hodelvlHsoXrFZ8gAduAAGX8Zetb73j6bDmnS4y9a33vH02HNMNupba/5AA5dAAAAAAAAAAAAAAO+xIa1l7pN+hodnjEhrWXuk36Gh2vFyy5egBVIABKcKMStThDWV16WL4kyLNXM9pCxap42o2fdCHx6X9Hyuz5WePSOFtepaxxrrKkZLQinZ8rPHpHC2vUdnys8ekcLa9S1jzXX6NlkU7PlZ49I4W16js+Vnj0jhbXqWsNdfo2WRTs+Vnj0jhbXqcnh7i8nYCQorU6vl1n8ZG3CHQlRsdDo9D+cY58/S/00uj2ULo3FtT/KS4vSsV9h3S9pt5KNgMzQO5wHxWT8NqeZeMq85VJZsT7UjoW5EbcY5oWLWfP0ofN/pwy+4htXVG/zOSSpjiJt5LjJMxHsOc7PlZ49I4W16js+Vnj0jhbXqWsaNdfpn2WRTs+Vnj0jhbXqOz5WePSOFtepaw11+jZZFOz5WePSOFteo7PlZ49I4W16lrDXX6Nlk2wDxS1GB1XZvSbesqqswk25XQsyI2I/eze/P0o/yUkHcREfyHEzM/2QB68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WMIWbizxhD70/wCMf6SVheOdTSajN7aVLmdH4dOzCOb83Nq/KPHVZ+M+sedOz81n8zp2fms/m199m0f4Sn/Ss/sfZtH+Ep/0rP7I6f1bd+Mg9Oz81n81+xCxhG7ajNGEf+/M+GxJUD7No/wlP+lZ/Z5pUmVIh0ZMuxLs58+axZhCDumP4z64vk+UeeP2AqkAAAAAAAAAAAAAAAAAAAAAAAAAAAAAAAAAAAAAAAAAAAAAAAAAAAAAAAA//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 name="TextBox 6"/>
          <p:cNvSpPr txBox="1"/>
          <p:nvPr/>
        </p:nvSpPr>
        <p:spPr>
          <a:xfrm>
            <a:off x="5883" y="411510"/>
            <a:ext cx="9143999" cy="830997"/>
          </a:xfrm>
          <a:prstGeom prst="rect">
            <a:avLst/>
          </a:prstGeom>
          <a:noFill/>
        </p:spPr>
        <p:txBody>
          <a:bodyPr wrap="square" rtlCol="0">
            <a:spAutoFit/>
          </a:bodyPr>
          <a:lstStyle/>
          <a:p>
            <a:pPr algn="ctr"/>
            <a:r>
              <a:rPr lang="cs-CZ" sz="2400" dirty="0" smtClean="0">
                <a:solidFill>
                  <a:schemeClr val="accent1">
                    <a:lumMod val="60000"/>
                    <a:lumOff val="40000"/>
                  </a:schemeClr>
                </a:solidFill>
                <a:latin typeface="+mj-lt"/>
              </a:rPr>
              <a:t>Víra, záchrana a </a:t>
            </a:r>
            <a:r>
              <a:rPr lang="cs-CZ" sz="2400" dirty="0">
                <a:solidFill>
                  <a:schemeClr val="accent1">
                    <a:lumMod val="60000"/>
                    <a:lumOff val="40000"/>
                  </a:schemeClr>
                </a:solidFill>
                <a:latin typeface="+mj-lt"/>
              </a:rPr>
              <a:t>proměna </a:t>
            </a:r>
            <a:r>
              <a:rPr lang="cs-CZ" sz="2400" dirty="0" smtClean="0">
                <a:solidFill>
                  <a:schemeClr val="accent1">
                    <a:lumMod val="60000"/>
                    <a:lumOff val="40000"/>
                  </a:schemeClr>
                </a:solidFill>
                <a:latin typeface="+mj-lt"/>
              </a:rPr>
              <a:t>života</a:t>
            </a:r>
          </a:p>
          <a:p>
            <a:pPr algn="ctr"/>
            <a:r>
              <a:rPr lang="cs-CZ" sz="2400" dirty="0" smtClean="0">
                <a:solidFill>
                  <a:schemeClr val="tx1">
                    <a:lumMod val="65000"/>
                    <a:lumOff val="35000"/>
                  </a:schemeClr>
                </a:solidFill>
                <a:latin typeface="+mj-lt"/>
              </a:rPr>
              <a:t>skrze </a:t>
            </a:r>
            <a:r>
              <a:rPr lang="cs-CZ" sz="2400" dirty="0">
                <a:solidFill>
                  <a:srgbClr val="0070C0"/>
                </a:solidFill>
                <a:latin typeface="+mj-lt"/>
              </a:rPr>
              <a:t>zvěstování</a:t>
            </a:r>
            <a:r>
              <a:rPr lang="cs-CZ" sz="2400" dirty="0">
                <a:solidFill>
                  <a:schemeClr val="tx1">
                    <a:lumMod val="65000"/>
                    <a:lumOff val="35000"/>
                  </a:schemeClr>
                </a:solidFill>
                <a:latin typeface="+mj-lt"/>
              </a:rPr>
              <a:t> a </a:t>
            </a:r>
            <a:r>
              <a:rPr lang="cs-CZ" sz="2400" dirty="0">
                <a:solidFill>
                  <a:srgbClr val="00B050"/>
                </a:solidFill>
                <a:latin typeface="+mj-lt"/>
              </a:rPr>
              <a:t>slyšení</a:t>
            </a:r>
            <a:r>
              <a:rPr lang="cs-CZ" sz="2400" dirty="0">
                <a:solidFill>
                  <a:schemeClr val="tx1">
                    <a:lumMod val="65000"/>
                    <a:lumOff val="35000"/>
                  </a:schemeClr>
                </a:solidFill>
                <a:latin typeface="+mj-lt"/>
              </a:rPr>
              <a:t> </a:t>
            </a:r>
            <a:r>
              <a:rPr lang="cs-CZ" sz="2400" dirty="0">
                <a:solidFill>
                  <a:srgbClr val="FFC000"/>
                </a:solidFill>
                <a:latin typeface="+mj-lt"/>
              </a:rPr>
              <a:t>Božího Slova.</a:t>
            </a:r>
            <a:endParaRPr lang="cs-CZ" sz="2400" dirty="0">
              <a:solidFill>
                <a:srgbClr val="FFC000"/>
              </a:solidFill>
              <a:latin typeface="+mj-lt"/>
            </a:endParaRPr>
          </a:p>
        </p:txBody>
      </p:sp>
    </p:spTree>
    <p:extLst>
      <p:ext uri="{BB962C8B-B14F-4D97-AF65-F5344CB8AC3E}">
        <p14:creationId xmlns:p14="http://schemas.microsoft.com/office/powerpoint/2010/main" val="24456868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 y="1289253"/>
            <a:ext cx="9143999" cy="1938992"/>
          </a:xfrm>
          <a:prstGeom prst="rect">
            <a:avLst/>
          </a:prstGeom>
          <a:noFill/>
        </p:spPr>
        <p:txBody>
          <a:bodyPr wrap="square" rtlCol="0">
            <a:spAutoFit/>
          </a:bodyPr>
          <a:lstStyle/>
          <a:p>
            <a:pPr algn="ctr"/>
            <a:r>
              <a:rPr lang="cs-CZ" sz="4000" dirty="0" smtClean="0">
                <a:solidFill>
                  <a:schemeClr val="accent1">
                    <a:lumMod val="60000"/>
                    <a:lumOff val="40000"/>
                  </a:schemeClr>
                </a:solidFill>
                <a:latin typeface="+mj-lt"/>
              </a:rPr>
              <a:t>Víra</a:t>
            </a:r>
            <a:r>
              <a:rPr lang="cs-CZ" sz="4000" dirty="0" smtClean="0">
                <a:solidFill>
                  <a:schemeClr val="tx1">
                    <a:lumMod val="65000"/>
                    <a:lumOff val="35000"/>
                  </a:schemeClr>
                </a:solidFill>
                <a:latin typeface="+mj-lt"/>
              </a:rPr>
              <a:t> </a:t>
            </a:r>
            <a:r>
              <a:rPr lang="cs-CZ" sz="4000" dirty="0">
                <a:solidFill>
                  <a:schemeClr val="accent1">
                    <a:lumMod val="60000"/>
                    <a:lumOff val="40000"/>
                  </a:schemeClr>
                </a:solidFill>
                <a:latin typeface="+mj-lt"/>
              </a:rPr>
              <a:t>a proměna </a:t>
            </a:r>
            <a:r>
              <a:rPr lang="cs-CZ" sz="4000" dirty="0" smtClean="0">
                <a:solidFill>
                  <a:schemeClr val="accent1">
                    <a:lumMod val="60000"/>
                    <a:lumOff val="40000"/>
                  </a:schemeClr>
                </a:solidFill>
                <a:latin typeface="+mj-lt"/>
              </a:rPr>
              <a:t>života</a:t>
            </a:r>
          </a:p>
          <a:p>
            <a:pPr algn="ctr"/>
            <a:r>
              <a:rPr lang="cs-CZ" sz="4000" dirty="0" smtClean="0">
                <a:solidFill>
                  <a:schemeClr val="tx1">
                    <a:lumMod val="65000"/>
                    <a:lumOff val="35000"/>
                  </a:schemeClr>
                </a:solidFill>
                <a:latin typeface="+mj-lt"/>
              </a:rPr>
              <a:t>skrze </a:t>
            </a:r>
            <a:r>
              <a:rPr lang="cs-CZ" sz="4000" dirty="0" smtClean="0">
                <a:solidFill>
                  <a:srgbClr val="0070C0"/>
                </a:solidFill>
                <a:latin typeface="+mj-lt"/>
              </a:rPr>
              <a:t>zvěstování </a:t>
            </a:r>
            <a:r>
              <a:rPr lang="cs-CZ" sz="4000" dirty="0" smtClean="0">
                <a:solidFill>
                  <a:schemeClr val="tx1">
                    <a:lumMod val="65000"/>
                    <a:lumOff val="35000"/>
                  </a:schemeClr>
                </a:solidFill>
                <a:latin typeface="+mj-lt"/>
              </a:rPr>
              <a:t>a</a:t>
            </a:r>
          </a:p>
          <a:p>
            <a:pPr algn="ctr"/>
            <a:r>
              <a:rPr lang="cs-CZ" sz="4000" dirty="0" smtClean="0">
                <a:solidFill>
                  <a:srgbClr val="00B050"/>
                </a:solidFill>
                <a:latin typeface="+mj-lt"/>
              </a:rPr>
              <a:t>slyšení</a:t>
            </a:r>
            <a:r>
              <a:rPr lang="cs-CZ" sz="4000" dirty="0" smtClean="0">
                <a:solidFill>
                  <a:schemeClr val="tx1">
                    <a:lumMod val="65000"/>
                    <a:lumOff val="35000"/>
                  </a:schemeClr>
                </a:solidFill>
                <a:latin typeface="+mj-lt"/>
              </a:rPr>
              <a:t> </a:t>
            </a:r>
            <a:r>
              <a:rPr lang="cs-CZ" sz="4000" dirty="0">
                <a:solidFill>
                  <a:srgbClr val="FFC000"/>
                </a:solidFill>
                <a:latin typeface="+mj-lt"/>
              </a:rPr>
              <a:t>Božího Slova.</a:t>
            </a:r>
            <a:endParaRPr lang="cs-CZ" sz="4000" dirty="0">
              <a:solidFill>
                <a:srgbClr val="FFC000"/>
              </a:solidFill>
              <a:latin typeface="+mj-lt"/>
            </a:endParaRPr>
          </a:p>
        </p:txBody>
      </p:sp>
    </p:spTree>
    <p:extLst>
      <p:ext uri="{BB962C8B-B14F-4D97-AF65-F5344CB8AC3E}">
        <p14:creationId xmlns:p14="http://schemas.microsoft.com/office/powerpoint/2010/main" val="39161258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5506" y="1376070"/>
            <a:ext cx="8064895" cy="2308324"/>
          </a:xfrm>
          <a:prstGeom prst="rect">
            <a:avLst/>
          </a:prstGeom>
          <a:noFill/>
        </p:spPr>
        <p:txBody>
          <a:bodyPr wrap="square" rtlCol="0">
            <a:spAutoFit/>
          </a:bodyPr>
          <a:lstStyle/>
          <a:p>
            <a:r>
              <a:rPr lang="cs-CZ" sz="2400" dirty="0" smtClean="0">
                <a:solidFill>
                  <a:schemeClr val="accent5"/>
                </a:solidFill>
                <a:latin typeface="+mj-lt"/>
              </a:rPr>
              <a:t>Když </a:t>
            </a:r>
            <a:r>
              <a:rPr lang="cs-CZ" sz="2400" dirty="0">
                <a:solidFill>
                  <a:schemeClr val="accent5"/>
                </a:solidFill>
                <a:latin typeface="+mj-lt"/>
              </a:rPr>
              <a:t>Petr a Jan ještě </a:t>
            </a:r>
            <a:r>
              <a:rPr lang="cs-CZ" sz="2400" dirty="0">
                <a:solidFill>
                  <a:srgbClr val="0070C0"/>
                </a:solidFill>
                <a:latin typeface="+mj-lt"/>
              </a:rPr>
              <a:t>mluvili</a:t>
            </a:r>
            <a:r>
              <a:rPr lang="cs-CZ" sz="2400" dirty="0">
                <a:solidFill>
                  <a:schemeClr val="accent5"/>
                </a:solidFill>
                <a:latin typeface="+mj-lt"/>
              </a:rPr>
              <a:t> k lidu, přišli na ně kněží s velitelem chrámové stráže a saduceji, rozhořčeni, že </a:t>
            </a:r>
            <a:r>
              <a:rPr lang="cs-CZ" sz="2400" dirty="0">
                <a:solidFill>
                  <a:srgbClr val="0070C0"/>
                </a:solidFill>
                <a:latin typeface="+mj-lt"/>
              </a:rPr>
              <a:t>učí</a:t>
            </a:r>
            <a:r>
              <a:rPr lang="cs-CZ" sz="2400" dirty="0">
                <a:solidFill>
                  <a:schemeClr val="accent5"/>
                </a:solidFill>
                <a:latin typeface="+mj-lt"/>
              </a:rPr>
              <a:t> lid a </a:t>
            </a:r>
            <a:r>
              <a:rPr lang="cs-CZ" sz="2400" dirty="0">
                <a:solidFill>
                  <a:srgbClr val="0070C0"/>
                </a:solidFill>
                <a:latin typeface="+mj-lt"/>
              </a:rPr>
              <a:t>hlásají, </a:t>
            </a:r>
            <a:r>
              <a:rPr lang="cs-CZ" sz="2400" dirty="0">
                <a:solidFill>
                  <a:schemeClr val="accent5"/>
                </a:solidFill>
                <a:latin typeface="+mj-lt"/>
              </a:rPr>
              <a:t>že v Ježíši je </a:t>
            </a:r>
            <a:r>
              <a:rPr lang="cs-CZ" sz="2400" dirty="0">
                <a:solidFill>
                  <a:schemeClr val="accent1">
                    <a:lumMod val="60000"/>
                    <a:lumOff val="40000"/>
                  </a:schemeClr>
                </a:solidFill>
                <a:latin typeface="+mj-lt"/>
              </a:rPr>
              <a:t>vzkříšení z mrtvých. </a:t>
            </a:r>
            <a:r>
              <a:rPr lang="cs-CZ" sz="2400" dirty="0">
                <a:solidFill>
                  <a:schemeClr val="accent5"/>
                </a:solidFill>
                <a:latin typeface="+mj-lt"/>
              </a:rPr>
              <a:t>Násilím se jich chopili a vsadili je na noc do vězení, neboť už byl večer. Ale mnozí z těch, kteří </a:t>
            </a:r>
            <a:r>
              <a:rPr lang="cs-CZ" sz="2400" dirty="0">
                <a:solidFill>
                  <a:srgbClr val="00B050"/>
                </a:solidFill>
                <a:latin typeface="+mj-lt"/>
              </a:rPr>
              <a:t>slyšeli</a:t>
            </a:r>
            <a:r>
              <a:rPr lang="cs-CZ" sz="2400" dirty="0">
                <a:solidFill>
                  <a:schemeClr val="accent5"/>
                </a:solidFill>
                <a:latin typeface="+mj-lt"/>
              </a:rPr>
              <a:t> </a:t>
            </a:r>
            <a:r>
              <a:rPr lang="cs-CZ" sz="2400" dirty="0">
                <a:solidFill>
                  <a:srgbClr val="FFC000"/>
                </a:solidFill>
                <a:latin typeface="+mj-lt"/>
              </a:rPr>
              <a:t>Boží</a:t>
            </a:r>
            <a:r>
              <a:rPr lang="cs-CZ" sz="2400" dirty="0">
                <a:solidFill>
                  <a:schemeClr val="accent5"/>
                </a:solidFill>
                <a:latin typeface="+mj-lt"/>
              </a:rPr>
              <a:t> </a:t>
            </a:r>
            <a:r>
              <a:rPr lang="cs-CZ" sz="2400" dirty="0">
                <a:solidFill>
                  <a:srgbClr val="FFC000"/>
                </a:solidFill>
                <a:latin typeface="+mj-lt"/>
              </a:rPr>
              <a:t>slovo</a:t>
            </a:r>
            <a:r>
              <a:rPr lang="cs-CZ" sz="2400" dirty="0">
                <a:solidFill>
                  <a:schemeClr val="accent5"/>
                </a:solidFill>
                <a:latin typeface="+mj-lt"/>
              </a:rPr>
              <a:t>, </a:t>
            </a:r>
            <a:r>
              <a:rPr lang="cs-CZ" sz="2400" dirty="0">
                <a:solidFill>
                  <a:schemeClr val="accent1">
                    <a:lumMod val="60000"/>
                    <a:lumOff val="40000"/>
                  </a:schemeClr>
                </a:solidFill>
                <a:latin typeface="+mj-lt"/>
              </a:rPr>
              <a:t>uvěřili</a:t>
            </a:r>
            <a:r>
              <a:rPr lang="cs-CZ" sz="2400" dirty="0">
                <a:solidFill>
                  <a:schemeClr val="accent5"/>
                </a:solidFill>
                <a:latin typeface="+mj-lt"/>
              </a:rPr>
              <a:t>, takže jich bylo již na pět tisíc</a:t>
            </a:r>
            <a:r>
              <a:rPr lang="cs-CZ" sz="2400" dirty="0" smtClean="0">
                <a:solidFill>
                  <a:schemeClr val="accent5"/>
                </a:solidFill>
                <a:latin typeface="+mj-lt"/>
              </a:rPr>
              <a:t>.</a:t>
            </a:r>
          </a:p>
          <a:p>
            <a:pPr algn="r"/>
            <a:r>
              <a:rPr lang="cs-CZ" sz="2400" dirty="0">
                <a:solidFill>
                  <a:schemeClr val="bg1">
                    <a:lumMod val="65000"/>
                  </a:schemeClr>
                </a:solidFill>
                <a:latin typeface="+mj-lt"/>
              </a:rPr>
              <a:t>Sk 4, 1-4</a:t>
            </a:r>
          </a:p>
        </p:txBody>
      </p:sp>
      <p:sp>
        <p:nvSpPr>
          <p:cNvPr id="11" name="AutoShape 4" descr="data:image/jpeg;base64,/9j/4AAQSkZJRgABAQAAAQABAAD/2wCEAAkGBggGEQkIBwgKCQkKDRYNDQ8MDRoTFA4WHxwWFh8cHh4jJzIqIyUjJR4TITskLzM1LCw0FSo0NTMsNTIrLCwBCQoKDgwNGg8PGCkcHiQ1LTYxMjYpNSwpKSk0MTUqKSwsKSwsLCksLCwsNCwsKSksLCkpKSkpKSkpKSkpKSkpKf/AABEIARMAtwMBIgACEQEDEQH/xAAbAAEBAQEAAwEAAAAAAAAAAAAABwgGAwQFAv/EAD4QAQAAAwIKBwUGBgMAAAAAAAABAwQCBQYHCBEyNXJ0lLISFxhTVbHSEyExUsIVIlSRk9EUUWGBkqEjJIL/xAAYAQEBAQEBAAAAAAAAAAAAAAAAAwQCAf/EAB8RAQACAwEAAwEBAAAAAAAAAAABAgMTMhESUWEhMf/aAAwDAQACEQMRAD8AuIAAAAAAAAAAAAAAAAAAAAAAAAAAAAAAAAOAxr4dXpgVC7I3VZprX8VGbCZ7eXG1o+zzZs0YfNF5M+R7L2I9nyHfjP3XrhR3d2cPb9Z164Ud3dnD2/Wntqpqs0CM/deuFHd3Zw9v1qliwwrr8MKSbX3nZkWZ1iqtSYexsRs2ejCzLtfCMY+/70XVckWnyHNqTWPZdeA7cAAAAAAAAAAAAAAAACPZQujcW1P8pKwo9lC6NxbU/wApKeTmVMfUI2AxtYvuIbV1Rv8AM5JKBL7iG1dUb/M5JKuLpLLypADWygAAAAAAAAAAAAAAACPZQujcW1P8pKwo9lC6NxbU/wApKeTmVMfUI2AxtYvuIbV1Rv8AM5JKBL7iG1dUb/M5JKuLpLLypADWygAAAAAAAAAAAAAAACPZQujcW1P8pKwo9lC6NxbU/wApKeTmVMfUI2AxtYvuIbV1Rv8AM5JKBL7iG1dUb/M5JKuLpLLypADWygAAAAAAAAAOLvjG1g5cc+pu6tt1UKimt9CZ0JEbUM+aEfdH+8Hp9eGCfeVvDRR/GXrW+94+mw5pmnLMT40xiiYaF68ME+8reGideGCfeVvDRZ6Hm6z3VVoXrwwT7yt4aJ14YJ95W8NFnoN1jVVoXrwwT7yt4aKfY2sObpwyhdcLptT7UaWM2Mz2sqNjS9nmzf4xTsc2yTMePYxxE+gCagquK3GPceCNHOob0t1Fmfbqrc6Hs5MbcOjGzLh8f/MUqHVbfGfYc2rFo8loXrwwT7yt4aJ14YJ95W8NFnoU3WcaqtC9eGCfeVvDROvDBPvK3hos9BusaqtC9eGCfeVvDROvDBPvK3hos9BusaqtM4N4zbhwqnwu67LdTGojYtTP+STGzDNDNn9/94OsZ4xIa1l7pN+hodelvlHsoXrFZ8gAduAAGX8Zetb73j6bDmnS4y9a33vH02HNMNupba/5AA5dAAAAAAAAAAAAAAO+xIa1l7pN+hodnjEhrWXuk36Gh2vFyy5egBVIABKcKMStThDWV16WL4kyLNXM9pCxap42o2fdCHx6X9Hyuz5WePSOFtepaxxrrKkZLQinZ8rPHpHC2vUdnys8ekcLa9S1jzXX6NlkU7PlZ49I4W16js+Vnj0jhbXqWsNdfo2WRTs+Vnj0jhbXqcnh7i8nYCQorU6vl1n8ZG3CHQlRsdDo9D+cY58/S/00uj2ULo3FtT/KS4vSsV9h3S9pt5KNgMzQO5wHxWT8NqeZeMq85VJZsT7UjoW5EbcY5oWLWfP0ofN/pwy+4htXVG/zOSSpjiJt5LjJMxHsOc7PlZ49I4W16js+Vnj0jhbXqWsaNdfpn2WRTs+Vnj0jhbXqOz5WePSOFtepaw11+jZZFOz5WePSOFteo7PlZ49I4W16lrDXX6Nlk2wDxS1GB1XZvSbesqqswk25XQsyI2I/eze/P0o/yUkHcREfyHEzM/2QB68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WMIWbizxhD70/wCMf6SVheOdTSajN7aVLmdH4dOzCOb83Nq/KPHVZ+M+sedOz81n8zp2fms/m199m0f4Sn/Ss/sfZtH+Ep/0rP7I6f1bd+Mg9Oz81n81+xCxhG7ajNGEf+/M+GxJUD7No/wlP+lZ/Z5pUmVIh0ZMuxLs58+axZhCDumP4z64vk+UeeP2AqkAAAAAAAAAAAAAAAAAAAAAAAAAAAAAAAAAAAAAAAAAAAAAAAAAAAAAAAA//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AutoShape 6" descr="data:image/jpeg;base64,/9j/4AAQSkZJRgABAQAAAQABAAD/2wCEAAkGBggGEQkIBwgKCQkKDRYNDQ8MDRoTFA4WHxwWFh8cHh4jJzIqIyUjJR4TITskLzM1LCw0FSo0NTMsNTIrLCwBCQoKDgwNGg8PGCkcHiQ1LTYxMjYpNSwpKSk0MTUqKSwsKSwsLCksLCwsNCwsKSksLCkpKSkpKSkpKSkpKSkpKf/AABEIARMAtwMBIgACEQEDEQH/xAAbAAEBAQEAAwEAAAAAAAAAAAAABwgGAwQFAv/EAD4QAQAAAwIKBwUGBgMAAAAAAAABAwQCBQYHCBEyNXJ0lLISFxhTVbHSEyExUsIVIlSRk9EUUWGBkqEjJIL/xAAYAQEBAQEBAAAAAAAAAAAAAAAAAwQCAf/EAB8RAQACAwEAAwEBAAAAAAAAAAABAgMTMhESUWEhMf/aAAwDAQACEQMRAD8AuIAAAAAAAAAAAAAAAAAAAAAAAAAAAAAAAAOAxr4dXpgVC7I3VZprX8VGbCZ7eXG1o+zzZs0YfNF5M+R7L2I9nyHfjP3XrhR3d2cPb9Z164Ud3dnD2/Wntqpqs0CM/deuFHd3Zw9v1qliwwrr8MKSbX3nZkWZ1iqtSYexsRs2ejCzLtfCMY+/70XVckWnyHNqTWPZdeA7cAAAAAAAAAAAAAAAACPZQujcW1P8pKwo9lC6NxbU/wApKeTmVMfUI2AxtYvuIbV1Rv8AM5JKBL7iG1dUb/M5JKuLpLLypADWygAAAAAAAAAAAAAAACPZQujcW1P8pKwo9lC6NxbU/wApKeTmVMfUI2AxtYvuIbV1Rv8AM5JKBL7iG1dUb/M5JKuLpLLypADWygAAAAAAAAAAAAAAACPZQujcW1P8pKwo9lC6NxbU/wApKeTmVMfUI2AxtYvuIbV1Rv8AM5JKBL7iG1dUb/M5JKuLpLLypADWygAAAAAAAAAOLvjG1g5cc+pu6tt1UKimt9CZ0JEbUM+aEfdH+8Hp9eGCfeVvDRR/GXrW+94+mw5pmnLMT40xiiYaF68ME+8reGideGCfeVvDRZ6Hm6z3VVoXrwwT7yt4aJ14YJ95W8NFnoN1jVVoXrwwT7yt4aKfY2sObpwyhdcLptT7UaWM2Mz2sqNjS9nmzf4xTsc2yTMePYxxE+gCagquK3GPceCNHOob0t1Fmfbqrc6Hs5MbcOjGzLh8f/MUqHVbfGfYc2rFo8loXrwwT7yt4aJ14YJ95W8NFnoU3WcaqtC9eGCfeVvDROvDBPvK3hos9BusaqtC9eGCfeVvDROvDBPvK3hos9BusaqtM4N4zbhwqnwu67LdTGojYtTP+STGzDNDNn9/94OsZ4xIa1l7pN+hodelvlHsoXrFZ8gAduAAGX8Zetb73j6bDmnS4y9a33vH02HNMNupba/5AA5dAAAAAAAAAAAAAAO+xIa1l7pN+hodnjEhrWXuk36Gh2vFyy5egBVIABKcKMStThDWV16WL4kyLNXM9pCxap42o2fdCHx6X9Hyuz5WePSOFtepaxxrrKkZLQinZ8rPHpHC2vUdnys8ekcLa9S1jzXX6NlkU7PlZ49I4W16js+Vnj0jhbXqWsNdfo2WRTs+Vnj0jhbXqcnh7i8nYCQorU6vl1n8ZG3CHQlRsdDo9D+cY58/S/00uj2ULo3FtT/KS4vSsV9h3S9pt5KNgMzQO5wHxWT8NqeZeMq85VJZsT7UjoW5EbcY5oWLWfP0ofN/pwy+4htXVG/zOSSpjiJt5LjJMxHsOc7PlZ49I4W16js+Vnj0jhbXqWsaNdfpn2WRTs+Vnj0jhbXqOz5WePSOFtepaw11+jZZFOz5WePSOFteo7PlZ49I4W16lrDXX6Nlk2wDxS1GB1XZvSbesqqswk25XQsyI2I/eze/P0o/yUkHcREfyHEzM/2QB68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WMIWbizxhD70/wCMf6SVheOdTSajN7aVLmdH4dOzCOb83Nq/KPHVZ+M+sedOz81n8zp2fms/m199m0f4Sn/Ss/sfZtH+Ep/0rP7I6f1bd+Mg9Oz81n81+xCxhG7ajNGEf+/M+GxJUD7No/wlP+lZ/Z5pUmVIh0ZMuxLs58+axZhCDumP4z64vk+UeeP2AqkAAAAAAAAAAAAAAAAAAAAAAAAAAAAAAAAAAAAAAAAAAAAAAAAAAAAAAAA//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 name="TextBox 7"/>
          <p:cNvSpPr txBox="1"/>
          <p:nvPr/>
        </p:nvSpPr>
        <p:spPr>
          <a:xfrm>
            <a:off x="5883" y="411510"/>
            <a:ext cx="9143999" cy="830997"/>
          </a:xfrm>
          <a:prstGeom prst="rect">
            <a:avLst/>
          </a:prstGeom>
          <a:noFill/>
        </p:spPr>
        <p:txBody>
          <a:bodyPr wrap="square" rtlCol="0">
            <a:spAutoFit/>
          </a:bodyPr>
          <a:lstStyle/>
          <a:p>
            <a:pPr algn="ctr"/>
            <a:r>
              <a:rPr lang="cs-CZ" sz="2400" dirty="0" smtClean="0">
                <a:solidFill>
                  <a:schemeClr val="accent1">
                    <a:lumMod val="60000"/>
                    <a:lumOff val="40000"/>
                  </a:schemeClr>
                </a:solidFill>
                <a:latin typeface="+mj-lt"/>
              </a:rPr>
              <a:t>Víra, záchrana a </a:t>
            </a:r>
            <a:r>
              <a:rPr lang="cs-CZ" sz="2400" dirty="0">
                <a:solidFill>
                  <a:schemeClr val="accent1">
                    <a:lumMod val="60000"/>
                    <a:lumOff val="40000"/>
                  </a:schemeClr>
                </a:solidFill>
                <a:latin typeface="+mj-lt"/>
              </a:rPr>
              <a:t>proměna </a:t>
            </a:r>
            <a:r>
              <a:rPr lang="cs-CZ" sz="2400" dirty="0" smtClean="0">
                <a:solidFill>
                  <a:schemeClr val="accent1">
                    <a:lumMod val="60000"/>
                    <a:lumOff val="40000"/>
                  </a:schemeClr>
                </a:solidFill>
                <a:latin typeface="+mj-lt"/>
              </a:rPr>
              <a:t>života</a:t>
            </a:r>
          </a:p>
          <a:p>
            <a:pPr algn="ctr"/>
            <a:r>
              <a:rPr lang="cs-CZ" sz="2400" dirty="0" smtClean="0">
                <a:solidFill>
                  <a:schemeClr val="tx1">
                    <a:lumMod val="65000"/>
                    <a:lumOff val="35000"/>
                  </a:schemeClr>
                </a:solidFill>
                <a:latin typeface="+mj-lt"/>
              </a:rPr>
              <a:t>skrze </a:t>
            </a:r>
            <a:r>
              <a:rPr lang="cs-CZ" sz="2400" dirty="0">
                <a:solidFill>
                  <a:srgbClr val="0070C0"/>
                </a:solidFill>
                <a:latin typeface="+mj-lt"/>
              </a:rPr>
              <a:t>zvěstování</a:t>
            </a:r>
            <a:r>
              <a:rPr lang="cs-CZ" sz="2400" dirty="0">
                <a:solidFill>
                  <a:schemeClr val="tx1">
                    <a:lumMod val="65000"/>
                    <a:lumOff val="35000"/>
                  </a:schemeClr>
                </a:solidFill>
                <a:latin typeface="+mj-lt"/>
              </a:rPr>
              <a:t> a </a:t>
            </a:r>
            <a:r>
              <a:rPr lang="cs-CZ" sz="2400" dirty="0">
                <a:solidFill>
                  <a:srgbClr val="00B050"/>
                </a:solidFill>
                <a:latin typeface="+mj-lt"/>
              </a:rPr>
              <a:t>slyšení</a:t>
            </a:r>
            <a:r>
              <a:rPr lang="cs-CZ" sz="2400" dirty="0">
                <a:solidFill>
                  <a:schemeClr val="tx1">
                    <a:lumMod val="65000"/>
                    <a:lumOff val="35000"/>
                  </a:schemeClr>
                </a:solidFill>
                <a:latin typeface="+mj-lt"/>
              </a:rPr>
              <a:t> </a:t>
            </a:r>
            <a:r>
              <a:rPr lang="cs-CZ" sz="2400" dirty="0">
                <a:solidFill>
                  <a:srgbClr val="FFC000"/>
                </a:solidFill>
                <a:latin typeface="+mj-lt"/>
              </a:rPr>
              <a:t>Božího Slova.</a:t>
            </a:r>
            <a:endParaRPr lang="cs-CZ" sz="2400" dirty="0">
              <a:solidFill>
                <a:srgbClr val="FFC000"/>
              </a:solidFill>
              <a:latin typeface="+mj-lt"/>
            </a:endParaRPr>
          </a:p>
        </p:txBody>
      </p:sp>
    </p:spTree>
    <p:extLst>
      <p:ext uri="{BB962C8B-B14F-4D97-AF65-F5344CB8AC3E}">
        <p14:creationId xmlns:p14="http://schemas.microsoft.com/office/powerpoint/2010/main" val="16656394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5506" y="1376070"/>
            <a:ext cx="8064895" cy="2800767"/>
          </a:xfrm>
          <a:prstGeom prst="rect">
            <a:avLst/>
          </a:prstGeom>
          <a:noFill/>
        </p:spPr>
        <p:txBody>
          <a:bodyPr wrap="square" rtlCol="0">
            <a:spAutoFit/>
          </a:bodyPr>
          <a:lstStyle/>
          <a:p>
            <a:r>
              <a:rPr lang="cs-CZ" sz="2200" dirty="0" smtClean="0">
                <a:solidFill>
                  <a:schemeClr val="accent5"/>
                </a:solidFill>
                <a:latin typeface="+mj-lt"/>
              </a:rPr>
              <a:t>Z </a:t>
            </a:r>
            <a:r>
              <a:rPr lang="cs-CZ" sz="2200" dirty="0" err="1">
                <a:solidFill>
                  <a:schemeClr val="accent5"/>
                </a:solidFill>
                <a:latin typeface="+mj-lt"/>
              </a:rPr>
              <a:t>Páfu</a:t>
            </a:r>
            <a:r>
              <a:rPr lang="cs-CZ" sz="2200" dirty="0">
                <a:solidFill>
                  <a:schemeClr val="accent5"/>
                </a:solidFill>
                <a:latin typeface="+mj-lt"/>
              </a:rPr>
              <a:t> se Pavel se svými průvodci plavil do </a:t>
            </a:r>
            <a:r>
              <a:rPr lang="cs-CZ" sz="2200" dirty="0" err="1">
                <a:solidFill>
                  <a:schemeClr val="accent5"/>
                </a:solidFill>
                <a:latin typeface="+mj-lt"/>
              </a:rPr>
              <a:t>Perge</a:t>
            </a:r>
            <a:r>
              <a:rPr lang="cs-CZ" sz="2200" dirty="0">
                <a:solidFill>
                  <a:schemeClr val="accent5"/>
                </a:solidFill>
                <a:latin typeface="+mj-lt"/>
              </a:rPr>
              <a:t> v </a:t>
            </a:r>
            <a:r>
              <a:rPr lang="cs-CZ" sz="2200" dirty="0" err="1">
                <a:solidFill>
                  <a:schemeClr val="accent5"/>
                </a:solidFill>
                <a:latin typeface="+mj-lt"/>
              </a:rPr>
              <a:t>Pamfylii</a:t>
            </a:r>
            <a:r>
              <a:rPr lang="cs-CZ" sz="2200" dirty="0">
                <a:solidFill>
                  <a:schemeClr val="accent5"/>
                </a:solidFill>
                <a:latin typeface="+mj-lt"/>
              </a:rPr>
              <a:t>. Ale Jan se od nich oddělil a vrátil se do Jeruzaléma. Přes </a:t>
            </a:r>
            <a:r>
              <a:rPr lang="cs-CZ" sz="2200" dirty="0" err="1">
                <a:solidFill>
                  <a:schemeClr val="accent5"/>
                </a:solidFill>
                <a:latin typeface="+mj-lt"/>
              </a:rPr>
              <a:t>Perge</a:t>
            </a:r>
            <a:r>
              <a:rPr lang="cs-CZ" sz="2200" dirty="0">
                <a:solidFill>
                  <a:schemeClr val="accent5"/>
                </a:solidFill>
                <a:latin typeface="+mj-lt"/>
              </a:rPr>
              <a:t> šli dál do </a:t>
            </a:r>
            <a:r>
              <a:rPr lang="cs-CZ" sz="2200" dirty="0" err="1">
                <a:solidFill>
                  <a:schemeClr val="accent5"/>
                </a:solidFill>
                <a:latin typeface="+mj-lt"/>
              </a:rPr>
              <a:t>Pisidské</a:t>
            </a:r>
            <a:r>
              <a:rPr lang="cs-CZ" sz="2200" dirty="0">
                <a:solidFill>
                  <a:schemeClr val="accent5"/>
                </a:solidFill>
                <a:latin typeface="+mj-lt"/>
              </a:rPr>
              <a:t> Antiochie. Když nastala sobota, vešli do synagógy a posadili se. Po čtení ze Zákona a Proroků vybídli je představení synagógy: „Bratří, máte-li slovo povzbuzení, promluvte k lidu.“ Tu povstal Pavel, pokynul rukou a řekl: „Muži izraelští a s nimi vy, kteří ctíte jediného Boha, </a:t>
            </a:r>
            <a:r>
              <a:rPr lang="cs-CZ" sz="2200" dirty="0">
                <a:solidFill>
                  <a:srgbClr val="00B050"/>
                </a:solidFill>
                <a:latin typeface="+mj-lt"/>
              </a:rPr>
              <a:t>slyšte</a:t>
            </a:r>
            <a:r>
              <a:rPr lang="cs-CZ" sz="2200" dirty="0">
                <a:solidFill>
                  <a:schemeClr val="accent5"/>
                </a:solidFill>
                <a:latin typeface="+mj-lt"/>
              </a:rPr>
              <a:t> mne! </a:t>
            </a:r>
            <a:r>
              <a:rPr lang="cs-CZ" sz="2200" dirty="0" smtClean="0">
                <a:solidFill>
                  <a:schemeClr val="accent5"/>
                </a:solidFill>
                <a:latin typeface="+mj-lt"/>
              </a:rPr>
              <a:t>...“</a:t>
            </a:r>
            <a:endParaRPr lang="cs-CZ" sz="2200" dirty="0">
              <a:solidFill>
                <a:schemeClr val="accent5"/>
              </a:solidFill>
              <a:latin typeface="+mj-lt"/>
            </a:endParaRPr>
          </a:p>
          <a:p>
            <a:pPr algn="r"/>
            <a:r>
              <a:rPr lang="cs-CZ" sz="2200" dirty="0" smtClean="0">
                <a:solidFill>
                  <a:schemeClr val="bg1">
                    <a:lumMod val="65000"/>
                  </a:schemeClr>
                </a:solidFill>
                <a:latin typeface="+mj-lt"/>
              </a:rPr>
              <a:t>Sk 13, 13-16</a:t>
            </a:r>
            <a:endParaRPr lang="cs-CZ" sz="2200" dirty="0">
              <a:solidFill>
                <a:schemeClr val="bg1">
                  <a:lumMod val="65000"/>
                </a:schemeClr>
              </a:solidFill>
              <a:latin typeface="+mj-lt"/>
            </a:endParaRPr>
          </a:p>
        </p:txBody>
      </p:sp>
      <p:sp>
        <p:nvSpPr>
          <p:cNvPr id="11" name="AutoShape 4" descr="data:image/jpeg;base64,/9j/4AAQSkZJRgABAQAAAQABAAD/2wCEAAkGBggGEQkIBwgKCQkKDRYNDQ8MDRoTFA4WHxwWFh8cHh4jJzIqIyUjJR4TITskLzM1LCw0FSo0NTMsNTIrLCwBCQoKDgwNGg8PGCkcHiQ1LTYxMjYpNSwpKSk0MTUqKSwsKSwsLCksLCwsNCwsKSksLCkpKSkpKSkpKSkpKSkpKf/AABEIARMAtwMBIgACEQEDEQH/xAAbAAEBAQEAAwEAAAAAAAAAAAAABwgGAwQFAv/EAD4QAQAAAwIKBwUGBgMAAAAAAAABAwQCBQYHCBEyNXJ0lLISFxhTVbHSEyExUsIVIlSRk9EUUWGBkqEjJIL/xAAYAQEBAQEBAAAAAAAAAAAAAAAAAwQCAf/EAB8RAQACAwEAAwEBAAAAAAAAAAABAgMTMhESUWEhMf/aAAwDAQACEQMRAD8AuIAAAAAAAAAAAAAAAAAAAAAAAAAAAAAAAAOAxr4dXpgVC7I3VZprX8VGbCZ7eXG1o+zzZs0YfNF5M+R7L2I9nyHfjP3XrhR3d2cPb9Z164Ud3dnD2/Wntqpqs0CM/deuFHd3Zw9v1qliwwrr8MKSbX3nZkWZ1iqtSYexsRs2ejCzLtfCMY+/70XVckWnyHNqTWPZdeA7cAAAAAAAAAAAAAAAACPZQujcW1P8pKwo9lC6NxbU/wApKeTmVMfUI2AxtYvuIbV1Rv8AM5JKBL7iG1dUb/M5JKuLpLLypADWygAAAAAAAAAAAAAAACPZQujcW1P8pKwo9lC6NxbU/wApKeTmVMfUI2AxtYvuIbV1Rv8AM5JKBL7iG1dUb/M5JKuLpLLypADWygAAAAAAAAAAAAAAACPZQujcW1P8pKwo9lC6NxbU/wApKeTmVMfUI2AxtYvuIbV1Rv8AM5JKBL7iG1dUb/M5JKuLpLLypADWygAAAAAAAAAOLvjG1g5cc+pu6tt1UKimt9CZ0JEbUM+aEfdH+8Hp9eGCfeVvDRR/GXrW+94+mw5pmnLMT40xiiYaF68ME+8reGideGCfeVvDRZ6Hm6z3VVoXrwwT7yt4aJ14YJ95W8NFnoN1jVVoXrwwT7yt4aKfY2sObpwyhdcLptT7UaWM2Mz2sqNjS9nmzf4xTsc2yTMePYxxE+gCagquK3GPceCNHOob0t1Fmfbqrc6Hs5MbcOjGzLh8f/MUqHVbfGfYc2rFo8loXrwwT7yt4aJ14YJ95W8NFnoU3WcaqtC9eGCfeVvDROvDBPvK3hos9BusaqtC9eGCfeVvDROvDBPvK3hos9BusaqtM4N4zbhwqnwu67LdTGojYtTP+STGzDNDNn9/94OsZ4xIa1l7pN+hodelvlHsoXrFZ8gAduAAGX8Zetb73j6bDmnS4y9a33vH02HNMNupba/5AA5dAAAAAAAAAAAAAAO+xIa1l7pN+hodnjEhrWXuk36Gh2vFyy5egBVIABKcKMStThDWV16WL4kyLNXM9pCxap42o2fdCHx6X9Hyuz5WePSOFtepaxxrrKkZLQinZ8rPHpHC2vUdnys8ekcLa9S1jzXX6NlkU7PlZ49I4W16js+Vnj0jhbXqWsNdfo2WRTs+Vnj0jhbXqcnh7i8nYCQorU6vl1n8ZG3CHQlRsdDo9D+cY58/S/00uj2ULo3FtT/KS4vSsV9h3S9pt5KNgMzQO5wHxWT8NqeZeMq85VJZsT7UjoW5EbcY5oWLWfP0ofN/pwy+4htXVG/zOSSpjiJt5LjJMxHsOc7PlZ49I4W16js+Vnj0jhbXqWsaNdfpn2WRTs+Vnj0jhbXqOz5WePSOFtepaw11+jZZFOz5WePSOFteo7PlZ49I4W16lrDXX6Nlk2wDxS1GB1XZvSbesqqswk25XQsyI2I/eze/P0o/yUkHcREfyHEzM/2QB68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WMIWbizxhD70/wCMf6SVheOdTSajN7aVLmdH4dOzCOb83Nq/KPHVZ+M+sedOz81n8zp2fms/m199m0f4Sn/Ss/sfZtH+Ep/0rP7I6f1bd+Mg9Oz81n81+xCxhG7ajNGEf+/M+GxJUD7No/wlP+lZ/Z5pUmVIh0ZMuxLs58+axZhCDumP4z64vk+UeeP2AqkAAAAAAAAAAAAAAAAAAAAAAAAAAAAAAAAAAAAAAAAAAAAAAAAAAAAAAAA//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AutoShape 6" descr="data:image/jpeg;base64,/9j/4AAQSkZJRgABAQAAAQABAAD/2wCEAAkGBggGEQkIBwgKCQkKDRYNDQ8MDRoTFA4WHxwWFh8cHh4jJzIqIyUjJR4TITskLzM1LCw0FSo0NTMsNTIrLCwBCQoKDgwNGg8PGCkcHiQ1LTYxMjYpNSwpKSk0MTUqKSwsKSwsLCksLCwsNCwsKSksLCkpKSkpKSkpKSkpKSkpKf/AABEIARMAtwMBIgACEQEDEQH/xAAbAAEBAQEAAwEAAAAAAAAAAAAABwgGAwQFAv/EAD4QAQAAAwIKBwUGBgMAAAAAAAABAwQCBQYHCBEyNXJ0lLISFxhTVbHSEyExUsIVIlSRk9EUUWGBkqEjJIL/xAAYAQEBAQEBAAAAAAAAAAAAAAAAAwQCAf/EAB8RAQACAwEAAwEBAAAAAAAAAAABAgMTMhESUWEhMf/aAAwDAQACEQMRAD8AuIAAAAAAAAAAAAAAAAAAAAAAAAAAAAAAAAOAxr4dXpgVC7I3VZprX8VGbCZ7eXG1o+zzZs0YfNF5M+R7L2I9nyHfjP3XrhR3d2cPb9Z164Ud3dnD2/Wntqpqs0CM/deuFHd3Zw9v1qliwwrr8MKSbX3nZkWZ1iqtSYexsRs2ejCzLtfCMY+/70XVckWnyHNqTWPZdeA7cAAAAAAAAAAAAAAAACPZQujcW1P8pKwo9lC6NxbU/wApKeTmVMfUI2AxtYvuIbV1Rv8AM5JKBL7iG1dUb/M5JKuLpLLypADWygAAAAAAAAAAAAAAACPZQujcW1P8pKwo9lC6NxbU/wApKeTmVMfUI2AxtYvuIbV1Rv8AM5JKBL7iG1dUb/M5JKuLpLLypADWygAAAAAAAAAAAAAAACPZQujcW1P8pKwo9lC6NxbU/wApKeTmVMfUI2AxtYvuIbV1Rv8AM5JKBL7iG1dUb/M5JKuLpLLypADWygAAAAAAAAAOLvjG1g5cc+pu6tt1UKimt9CZ0JEbUM+aEfdH+8Hp9eGCfeVvDRR/GXrW+94+mw5pmnLMT40xiiYaF68ME+8reGideGCfeVvDRZ6Hm6z3VVoXrwwT7yt4aJ14YJ95W8NFnoN1jVVoXrwwT7yt4aKfY2sObpwyhdcLptT7UaWM2Mz2sqNjS9nmzf4xTsc2yTMePYxxE+gCagquK3GPceCNHOob0t1Fmfbqrc6Hs5MbcOjGzLh8f/MUqHVbfGfYc2rFo8loXrwwT7yt4aJ14YJ95W8NFnoU3WcaqtC9eGCfeVvDROvDBPvK3hos9BusaqtC9eGCfeVvDROvDBPvK3hos9BusaqtM4N4zbhwqnwu67LdTGojYtTP+STGzDNDNn9/94OsZ4xIa1l7pN+hodelvlHsoXrFZ8gAduAAGX8Zetb73j6bDmnS4y9a33vH02HNMNupba/5AA5dAAAAAAAAAAAAAAO+xIa1l7pN+hodnjEhrWXuk36Gh2vFyy5egBVIABKcKMStThDWV16WL4kyLNXM9pCxap42o2fdCHx6X9Hyuz5WePSOFtepaxxrrKkZLQinZ8rPHpHC2vUdnys8ekcLa9S1jzXX6NlkU7PlZ49I4W16js+Vnj0jhbXqWsNdfo2WRTs+Vnj0jhbXqcnh7i8nYCQorU6vl1n8ZG3CHQlRsdDo9D+cY58/S/00uj2ULo3FtT/KS4vSsV9h3S9pt5KNgMzQO5wHxWT8NqeZeMq85VJZsT7UjoW5EbcY5oWLWfP0ofN/pwy+4htXVG/zOSSpjiJt5LjJMxHsOc7PlZ49I4W16js+Vnj0jhbXqWsaNdfpn2WRTs+Vnj0jhbXqOz5WePSOFtepaw11+jZZFOz5WePSOFteo7PlZ49I4W16lrDXX6Nlk2wDxS1GB1XZvSbesqqswk25XQsyI2I/eze/P0o/yUkHcREfyHEzM/2QB68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WMIWbizxhD70/wCMf6SVheOdTSajN7aVLmdH4dOzCOb83Nq/KPHVZ+M+sedOz81n8zp2fms/m199m0f4Sn/Ss/sfZtH+Ep/0rP7I6f1bd+Mg9Oz81n81+xCxhG7ajNGEf+/M+GxJUD7No/wlP+lZ/Z5pUmVIh0ZMuxLs58+axZhCDumP4z64vk+UeeP2AqkAAAAAAAAAAAAAAAAAAAAAAAAAAAAAAAAAAAAAAAAAAAAAAAAAAAAAAAA//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 name="TextBox 7"/>
          <p:cNvSpPr txBox="1"/>
          <p:nvPr/>
        </p:nvSpPr>
        <p:spPr>
          <a:xfrm>
            <a:off x="5883" y="411510"/>
            <a:ext cx="9143999" cy="830997"/>
          </a:xfrm>
          <a:prstGeom prst="rect">
            <a:avLst/>
          </a:prstGeom>
          <a:noFill/>
        </p:spPr>
        <p:txBody>
          <a:bodyPr wrap="square" rtlCol="0">
            <a:spAutoFit/>
          </a:bodyPr>
          <a:lstStyle/>
          <a:p>
            <a:pPr algn="ctr"/>
            <a:r>
              <a:rPr lang="cs-CZ" sz="2400" dirty="0" smtClean="0">
                <a:solidFill>
                  <a:schemeClr val="accent1">
                    <a:lumMod val="60000"/>
                    <a:lumOff val="40000"/>
                  </a:schemeClr>
                </a:solidFill>
                <a:latin typeface="+mj-lt"/>
              </a:rPr>
              <a:t>Víra, záchrana a </a:t>
            </a:r>
            <a:r>
              <a:rPr lang="cs-CZ" sz="2400" dirty="0">
                <a:solidFill>
                  <a:schemeClr val="accent1">
                    <a:lumMod val="60000"/>
                    <a:lumOff val="40000"/>
                  </a:schemeClr>
                </a:solidFill>
                <a:latin typeface="+mj-lt"/>
              </a:rPr>
              <a:t>proměna </a:t>
            </a:r>
            <a:r>
              <a:rPr lang="cs-CZ" sz="2400" dirty="0" smtClean="0">
                <a:solidFill>
                  <a:schemeClr val="accent1">
                    <a:lumMod val="60000"/>
                    <a:lumOff val="40000"/>
                  </a:schemeClr>
                </a:solidFill>
                <a:latin typeface="+mj-lt"/>
              </a:rPr>
              <a:t>života</a:t>
            </a:r>
          </a:p>
          <a:p>
            <a:pPr algn="ctr"/>
            <a:r>
              <a:rPr lang="cs-CZ" sz="2400" dirty="0" smtClean="0">
                <a:solidFill>
                  <a:schemeClr val="tx1">
                    <a:lumMod val="65000"/>
                    <a:lumOff val="35000"/>
                  </a:schemeClr>
                </a:solidFill>
                <a:latin typeface="+mj-lt"/>
              </a:rPr>
              <a:t>skrze </a:t>
            </a:r>
            <a:r>
              <a:rPr lang="cs-CZ" sz="2400" dirty="0">
                <a:solidFill>
                  <a:srgbClr val="0070C0"/>
                </a:solidFill>
                <a:latin typeface="+mj-lt"/>
              </a:rPr>
              <a:t>zvěstování</a:t>
            </a:r>
            <a:r>
              <a:rPr lang="cs-CZ" sz="2400" dirty="0">
                <a:solidFill>
                  <a:schemeClr val="tx1">
                    <a:lumMod val="65000"/>
                    <a:lumOff val="35000"/>
                  </a:schemeClr>
                </a:solidFill>
                <a:latin typeface="+mj-lt"/>
              </a:rPr>
              <a:t> a </a:t>
            </a:r>
            <a:r>
              <a:rPr lang="cs-CZ" sz="2400" dirty="0">
                <a:solidFill>
                  <a:srgbClr val="00B050"/>
                </a:solidFill>
                <a:latin typeface="+mj-lt"/>
              </a:rPr>
              <a:t>slyšení</a:t>
            </a:r>
            <a:r>
              <a:rPr lang="cs-CZ" sz="2400" dirty="0">
                <a:solidFill>
                  <a:schemeClr val="tx1">
                    <a:lumMod val="65000"/>
                    <a:lumOff val="35000"/>
                  </a:schemeClr>
                </a:solidFill>
                <a:latin typeface="+mj-lt"/>
              </a:rPr>
              <a:t> </a:t>
            </a:r>
            <a:r>
              <a:rPr lang="cs-CZ" sz="2400" dirty="0">
                <a:solidFill>
                  <a:srgbClr val="FFC000"/>
                </a:solidFill>
                <a:latin typeface="+mj-lt"/>
              </a:rPr>
              <a:t>Božího Slova.</a:t>
            </a:r>
            <a:endParaRPr lang="cs-CZ" sz="2400" dirty="0">
              <a:solidFill>
                <a:srgbClr val="FFC000"/>
              </a:solidFill>
              <a:latin typeface="+mj-lt"/>
            </a:endParaRPr>
          </a:p>
        </p:txBody>
      </p:sp>
    </p:spTree>
    <p:extLst>
      <p:ext uri="{BB962C8B-B14F-4D97-AF65-F5344CB8AC3E}">
        <p14:creationId xmlns:p14="http://schemas.microsoft.com/office/powerpoint/2010/main" val="1695857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5506" y="1376070"/>
            <a:ext cx="8064895" cy="3416320"/>
          </a:xfrm>
          <a:prstGeom prst="rect">
            <a:avLst/>
          </a:prstGeom>
          <a:noFill/>
        </p:spPr>
        <p:txBody>
          <a:bodyPr wrap="square" rtlCol="0">
            <a:spAutoFit/>
          </a:bodyPr>
          <a:lstStyle/>
          <a:p>
            <a:r>
              <a:rPr lang="cs-CZ" sz="1600" dirty="0" smtClean="0">
                <a:solidFill>
                  <a:schemeClr val="accent5"/>
                </a:solidFill>
                <a:latin typeface="+mj-lt"/>
              </a:rPr>
              <a:t>Když </a:t>
            </a:r>
            <a:r>
              <a:rPr lang="cs-CZ" sz="1600" dirty="0">
                <a:solidFill>
                  <a:schemeClr val="accent5"/>
                </a:solidFill>
                <a:latin typeface="+mj-lt"/>
              </a:rPr>
              <a:t>Pavel a Barnabáš vycházeli ze synagógy, všichni je prosili, aby k nim o tom všem znovu </a:t>
            </a:r>
            <a:r>
              <a:rPr lang="cs-CZ" sz="1600" dirty="0">
                <a:solidFill>
                  <a:srgbClr val="0070C0"/>
                </a:solidFill>
                <a:latin typeface="+mj-lt"/>
              </a:rPr>
              <a:t>promluvili</a:t>
            </a:r>
            <a:r>
              <a:rPr lang="cs-CZ" sz="1600" dirty="0">
                <a:solidFill>
                  <a:schemeClr val="accent5"/>
                </a:solidFill>
                <a:latin typeface="+mj-lt"/>
              </a:rPr>
              <a:t> příští sobotu. Shromáždění se rozcházelo a mnoho židů i obrácených pohanů, kteří ctili jediného Boha, doprovázelo Pavla a Barnabáše; ti s nimi </a:t>
            </a:r>
            <a:r>
              <a:rPr lang="cs-CZ" sz="1600" dirty="0">
                <a:solidFill>
                  <a:srgbClr val="0070C0"/>
                </a:solidFill>
                <a:latin typeface="+mj-lt"/>
              </a:rPr>
              <a:t>rozmlouvali</a:t>
            </a:r>
            <a:r>
              <a:rPr lang="cs-CZ" sz="1600" dirty="0">
                <a:solidFill>
                  <a:schemeClr val="accent5"/>
                </a:solidFill>
                <a:latin typeface="+mj-lt"/>
              </a:rPr>
              <a:t> </a:t>
            </a:r>
            <a:r>
              <a:rPr lang="cs-CZ" sz="1600" dirty="0">
                <a:solidFill>
                  <a:srgbClr val="0070C0"/>
                </a:solidFill>
                <a:latin typeface="+mj-lt"/>
              </a:rPr>
              <a:t>a povzbuzovali</a:t>
            </a:r>
            <a:r>
              <a:rPr lang="cs-CZ" sz="1600" dirty="0">
                <a:solidFill>
                  <a:schemeClr val="accent5"/>
                </a:solidFill>
                <a:latin typeface="+mj-lt"/>
              </a:rPr>
              <a:t> je, aby se drželi </a:t>
            </a:r>
            <a:r>
              <a:rPr lang="cs-CZ" sz="1600" dirty="0">
                <a:solidFill>
                  <a:srgbClr val="FFC000"/>
                </a:solidFill>
                <a:latin typeface="+mj-lt"/>
              </a:rPr>
              <a:t>Boží milosti.</a:t>
            </a:r>
            <a:r>
              <a:rPr lang="cs-CZ" sz="1600" dirty="0">
                <a:solidFill>
                  <a:schemeClr val="accent5"/>
                </a:solidFill>
                <a:latin typeface="+mj-lt"/>
              </a:rPr>
              <a:t> </a:t>
            </a:r>
            <a:endParaRPr lang="cs-CZ" sz="1600" dirty="0" smtClean="0">
              <a:solidFill>
                <a:schemeClr val="accent5"/>
              </a:solidFill>
              <a:latin typeface="+mj-lt"/>
            </a:endParaRPr>
          </a:p>
          <a:p>
            <a:r>
              <a:rPr lang="cs-CZ" sz="1600" dirty="0" smtClean="0">
                <a:solidFill>
                  <a:schemeClr val="accent5"/>
                </a:solidFill>
                <a:latin typeface="+mj-lt"/>
              </a:rPr>
              <a:t>Příští </a:t>
            </a:r>
            <a:r>
              <a:rPr lang="cs-CZ" sz="1600" dirty="0">
                <a:solidFill>
                  <a:schemeClr val="accent5"/>
                </a:solidFill>
                <a:latin typeface="+mj-lt"/>
              </a:rPr>
              <a:t>sobotu přišlo skoro celé město </a:t>
            </a:r>
            <a:r>
              <a:rPr lang="cs-CZ" sz="1600" dirty="0" smtClean="0">
                <a:solidFill>
                  <a:srgbClr val="00B050"/>
                </a:solidFill>
                <a:latin typeface="+mj-lt"/>
              </a:rPr>
              <a:t>slyšet </a:t>
            </a:r>
            <a:r>
              <a:rPr lang="cs-CZ" sz="1600" dirty="0" smtClean="0">
                <a:solidFill>
                  <a:srgbClr val="FFC000"/>
                </a:solidFill>
                <a:latin typeface="+mj-lt"/>
              </a:rPr>
              <a:t>Boží slovo. </a:t>
            </a:r>
            <a:r>
              <a:rPr lang="cs-CZ" sz="1600" dirty="0" smtClean="0">
                <a:solidFill>
                  <a:schemeClr val="accent5"/>
                </a:solidFill>
                <a:latin typeface="+mj-lt"/>
              </a:rPr>
              <a:t>Když židé viděli tolik lidí, naplnila je závist a začali Pavlovým </a:t>
            </a:r>
            <a:r>
              <a:rPr lang="cs-CZ" sz="1600" dirty="0" smtClean="0">
                <a:solidFill>
                  <a:srgbClr val="FFC000"/>
                </a:solidFill>
                <a:latin typeface="+mj-lt"/>
              </a:rPr>
              <a:t>slovům</a:t>
            </a:r>
            <a:r>
              <a:rPr lang="cs-CZ" sz="1600" dirty="0" smtClean="0">
                <a:solidFill>
                  <a:schemeClr val="accent5"/>
                </a:solidFill>
                <a:latin typeface="+mj-lt"/>
              </a:rPr>
              <a:t> odporovat a rouhat se. Ale Pavel a Barnabáš směle </a:t>
            </a:r>
            <a:r>
              <a:rPr lang="cs-CZ" sz="1600" dirty="0" smtClean="0">
                <a:solidFill>
                  <a:srgbClr val="0070C0"/>
                </a:solidFill>
                <a:latin typeface="+mj-lt"/>
              </a:rPr>
              <a:t>prohlásili: </a:t>
            </a:r>
            <a:r>
              <a:rPr lang="cs-CZ" sz="1600" dirty="0" smtClean="0">
                <a:solidFill>
                  <a:schemeClr val="accent5"/>
                </a:solidFill>
                <a:latin typeface="+mj-lt"/>
              </a:rPr>
              <a:t>„Vám židům mělo být </a:t>
            </a:r>
            <a:r>
              <a:rPr lang="cs-CZ" sz="1600" dirty="0" smtClean="0">
                <a:solidFill>
                  <a:srgbClr val="FFC000"/>
                </a:solidFill>
                <a:latin typeface="+mj-lt"/>
              </a:rPr>
              <a:t>slovo Boží </a:t>
            </a:r>
            <a:r>
              <a:rPr lang="cs-CZ" sz="1600" dirty="0" smtClean="0">
                <a:solidFill>
                  <a:srgbClr val="0070C0"/>
                </a:solidFill>
                <a:latin typeface="+mj-lt"/>
              </a:rPr>
              <a:t>zvěstováno </a:t>
            </a:r>
            <a:r>
              <a:rPr lang="cs-CZ" sz="1600" dirty="0" smtClean="0">
                <a:solidFill>
                  <a:schemeClr val="accent5"/>
                </a:solidFill>
                <a:latin typeface="+mj-lt"/>
              </a:rPr>
              <a:t>nejprve. Protože je odmítáte, a tak sami sebe odsuzujete k ztrátě věčného života, obracíme se k pohanům. Vždyť Pán nám přikázal: ‚Ustanovil jsem tě, abys byl světlem pohanům a </a:t>
            </a:r>
            <a:r>
              <a:rPr lang="cs-CZ" sz="1600" dirty="0" smtClean="0">
                <a:solidFill>
                  <a:srgbClr val="0070C0"/>
                </a:solidFill>
                <a:latin typeface="+mj-lt"/>
              </a:rPr>
              <a:t>nesl </a:t>
            </a:r>
            <a:r>
              <a:rPr lang="cs-CZ" sz="1600" dirty="0" smtClean="0">
                <a:solidFill>
                  <a:schemeClr val="accent1">
                    <a:lumMod val="60000"/>
                    <a:lumOff val="40000"/>
                  </a:schemeClr>
                </a:solidFill>
                <a:latin typeface="+mj-lt"/>
              </a:rPr>
              <a:t>spásu</a:t>
            </a:r>
            <a:r>
              <a:rPr lang="cs-CZ" sz="1600" dirty="0" smtClean="0">
                <a:solidFill>
                  <a:srgbClr val="0070C0"/>
                </a:solidFill>
                <a:latin typeface="+mj-lt"/>
              </a:rPr>
              <a:t> </a:t>
            </a:r>
            <a:r>
              <a:rPr lang="cs-CZ" sz="1600" dirty="0" smtClean="0">
                <a:solidFill>
                  <a:schemeClr val="accent5"/>
                </a:solidFill>
                <a:latin typeface="+mj-lt"/>
              </a:rPr>
              <a:t>až na sám konec země.‘“</a:t>
            </a:r>
          </a:p>
          <a:p>
            <a:r>
              <a:rPr lang="cs-CZ" sz="1600" dirty="0" smtClean="0">
                <a:solidFill>
                  <a:schemeClr val="accent5"/>
                </a:solidFill>
                <a:latin typeface="+mj-lt"/>
              </a:rPr>
              <a:t>Když </a:t>
            </a:r>
            <a:r>
              <a:rPr lang="cs-CZ" sz="1600" dirty="0">
                <a:solidFill>
                  <a:schemeClr val="accent5"/>
                </a:solidFill>
                <a:latin typeface="+mj-lt"/>
              </a:rPr>
              <a:t>to pohané </a:t>
            </a:r>
            <a:r>
              <a:rPr lang="cs-CZ" sz="1600" dirty="0">
                <a:solidFill>
                  <a:srgbClr val="00B050"/>
                </a:solidFill>
                <a:latin typeface="+mj-lt"/>
              </a:rPr>
              <a:t>uslyšeli,</a:t>
            </a:r>
            <a:r>
              <a:rPr lang="cs-CZ" sz="1600" dirty="0">
                <a:solidFill>
                  <a:schemeClr val="accent5"/>
                </a:solidFill>
                <a:latin typeface="+mj-lt"/>
              </a:rPr>
              <a:t> radovali se a velebili </a:t>
            </a:r>
            <a:r>
              <a:rPr lang="cs-CZ" sz="1600" dirty="0">
                <a:solidFill>
                  <a:srgbClr val="FFC000"/>
                </a:solidFill>
                <a:latin typeface="+mj-lt"/>
              </a:rPr>
              <a:t>slovo Páně;</a:t>
            </a:r>
            <a:r>
              <a:rPr lang="cs-CZ" sz="1600" dirty="0">
                <a:solidFill>
                  <a:schemeClr val="accent5"/>
                </a:solidFill>
                <a:latin typeface="+mj-lt"/>
              </a:rPr>
              <a:t> ti pak, kteří byli vyvoleni k věčnému životu, </a:t>
            </a:r>
            <a:r>
              <a:rPr lang="cs-CZ" sz="1600" dirty="0">
                <a:solidFill>
                  <a:schemeClr val="accent1">
                    <a:lumMod val="60000"/>
                    <a:lumOff val="40000"/>
                  </a:schemeClr>
                </a:solidFill>
                <a:latin typeface="+mj-lt"/>
              </a:rPr>
              <a:t>uvěřili.</a:t>
            </a:r>
          </a:p>
          <a:p>
            <a:r>
              <a:rPr lang="cs-CZ" sz="1600" dirty="0">
                <a:solidFill>
                  <a:schemeClr val="accent5"/>
                </a:solidFill>
                <a:latin typeface="+mj-lt"/>
              </a:rPr>
              <a:t>A </a:t>
            </a:r>
            <a:r>
              <a:rPr lang="cs-CZ" sz="1600" dirty="0">
                <a:solidFill>
                  <a:srgbClr val="FFC000"/>
                </a:solidFill>
                <a:latin typeface="+mj-lt"/>
              </a:rPr>
              <a:t>slovo Páně </a:t>
            </a:r>
            <a:r>
              <a:rPr lang="cs-CZ" sz="1600" dirty="0">
                <a:solidFill>
                  <a:schemeClr val="accent5"/>
                </a:solidFill>
                <a:latin typeface="+mj-lt"/>
              </a:rPr>
              <a:t>se </a:t>
            </a:r>
            <a:r>
              <a:rPr lang="cs-CZ" sz="1600" dirty="0">
                <a:solidFill>
                  <a:srgbClr val="0070C0"/>
                </a:solidFill>
                <a:latin typeface="+mj-lt"/>
              </a:rPr>
              <a:t>šířilo</a:t>
            </a:r>
            <a:r>
              <a:rPr lang="cs-CZ" sz="1600" dirty="0">
                <a:solidFill>
                  <a:schemeClr val="accent5"/>
                </a:solidFill>
                <a:latin typeface="+mj-lt"/>
              </a:rPr>
              <a:t> po celé krajině.</a:t>
            </a:r>
          </a:p>
          <a:p>
            <a:pPr algn="r"/>
            <a:r>
              <a:rPr lang="cs-CZ" sz="1600" dirty="0" smtClean="0">
                <a:solidFill>
                  <a:schemeClr val="bg1">
                    <a:lumMod val="65000"/>
                  </a:schemeClr>
                </a:solidFill>
                <a:latin typeface="+mj-lt"/>
              </a:rPr>
              <a:t>Sk 13, 42-49</a:t>
            </a:r>
            <a:endParaRPr lang="cs-CZ" sz="1600" dirty="0">
              <a:solidFill>
                <a:schemeClr val="bg1">
                  <a:lumMod val="65000"/>
                </a:schemeClr>
              </a:solidFill>
              <a:latin typeface="+mj-lt"/>
            </a:endParaRPr>
          </a:p>
        </p:txBody>
      </p:sp>
      <p:sp>
        <p:nvSpPr>
          <p:cNvPr id="11" name="AutoShape 4" descr="data:image/jpeg;base64,/9j/4AAQSkZJRgABAQAAAQABAAD/2wCEAAkGBggGEQkIBwgKCQkKDRYNDQ8MDRoTFA4WHxwWFh8cHh4jJzIqIyUjJR4TITskLzM1LCw0FSo0NTMsNTIrLCwBCQoKDgwNGg8PGCkcHiQ1LTYxMjYpNSwpKSk0MTUqKSwsKSwsLCksLCwsNCwsKSksLCkpKSkpKSkpKSkpKSkpKf/AABEIARMAtwMBIgACEQEDEQH/xAAbAAEBAQEAAwEAAAAAAAAAAAAABwgGAwQFAv/EAD4QAQAAAwIKBwUGBgMAAAAAAAABAwQCBQYHCBEyNXJ0lLISFxhTVbHSEyExUsIVIlSRk9EUUWGBkqEjJIL/xAAYAQEBAQEBAAAAAAAAAAAAAAAAAwQCAf/EAB8RAQACAwEAAwEBAAAAAAAAAAABAgMTMhESUWEhMf/aAAwDAQACEQMRAD8AuIAAAAAAAAAAAAAAAAAAAAAAAAAAAAAAAAOAxr4dXpgVC7I3VZprX8VGbCZ7eXG1o+zzZs0YfNF5M+R7L2I9nyHfjP3XrhR3d2cPb9Z164Ud3dnD2/Wntqpqs0CM/deuFHd3Zw9v1qliwwrr8MKSbX3nZkWZ1iqtSYexsRs2ejCzLtfCMY+/70XVckWnyHNqTWPZdeA7cAAAAAAAAAAAAAAAACPZQujcW1P8pKwo9lC6NxbU/wApKeTmVMfUI2AxtYvuIbV1Rv8AM5JKBL7iG1dUb/M5JKuLpLLypADWygAAAAAAAAAAAAAAACPZQujcW1P8pKwo9lC6NxbU/wApKeTmVMfUI2AxtYvuIbV1Rv8AM5JKBL7iG1dUb/M5JKuLpLLypADWygAAAAAAAAAAAAAAACPZQujcW1P8pKwo9lC6NxbU/wApKeTmVMfUI2AxtYvuIbV1Rv8AM5JKBL7iG1dUb/M5JKuLpLLypADWygAAAAAAAAAOLvjG1g5cc+pu6tt1UKimt9CZ0JEbUM+aEfdH+8Hp9eGCfeVvDRR/GXrW+94+mw5pmnLMT40xiiYaF68ME+8reGideGCfeVvDRZ6Hm6z3VVoXrwwT7yt4aJ14YJ95W8NFnoN1jVVoXrwwT7yt4aKfY2sObpwyhdcLptT7UaWM2Mz2sqNjS9nmzf4xTsc2yTMePYxxE+gCagquK3GPceCNHOob0t1Fmfbqrc6Hs5MbcOjGzLh8f/MUqHVbfGfYc2rFo8loXrwwT7yt4aJ14YJ95W8NFnoU3WcaqtC9eGCfeVvDROvDBPvK3hos9BusaqtC9eGCfeVvDROvDBPvK3hos9BusaqtM4N4zbhwqnwu67LdTGojYtTP+STGzDNDNn9/94OsZ4xIa1l7pN+hodelvlHsoXrFZ8gAduAAGX8Zetb73j6bDmnS4y9a33vH02HNMNupba/5AA5dAAAAAAAAAAAAAAO+xIa1l7pN+hodnjEhrWXuk36Gh2vFyy5egBVIABKcKMStThDWV16WL4kyLNXM9pCxap42o2fdCHx6X9Hyuz5WePSOFtepaxxrrKkZLQinZ8rPHpHC2vUdnys8ekcLa9S1jzXX6NlkU7PlZ49I4W16js+Vnj0jhbXqWsNdfo2WRTs+Vnj0jhbXqcnh7i8nYCQorU6vl1n8ZG3CHQlRsdDo9D+cY58/S/00uj2ULo3FtT/KS4vSsV9h3S9pt5KNgMzQO5wHxWT8NqeZeMq85VJZsT7UjoW5EbcY5oWLWfP0ofN/pwy+4htXVG/zOSSpjiJt5LjJMxHsOc7PlZ49I4W16js+Vnj0jhbXqWsaNdfpn2WRTs+Vnj0jhbXqOz5WePSOFtepaw11+jZZFOz5WePSOFteo7PlZ49I4W16lrDXX6Nlk2wDxS1GB1XZvSbesqqswk25XQsyI2I/eze/P0o/yUkHcREfyHEzM/2QB68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WMIWbizxhD70/wCMf6SVheOdTSajN7aVLmdH4dOzCOb83Nq/KPHVZ+M+sedOz81n8zp2fms/m199m0f4Sn/Ss/sfZtH+Ep/0rP7I6f1bd+Mg9Oz81n81+xCxhG7ajNGEf+/M+GxJUD7No/wlP+lZ/Z5pUmVIh0ZMuxLs58+axZhCDumP4z64vk+UeeP2AqkAAAAAAAAAAAAAAAAAAAAAAAAAAAAAAAAAAAAAAAAAAAAAAAAAAAAAAAA//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AutoShape 6" descr="data:image/jpeg;base64,/9j/4AAQSkZJRgABAQAAAQABAAD/2wCEAAkGBggGEQkIBwgKCQkKDRYNDQ8MDRoTFA4WHxwWFh8cHh4jJzIqIyUjJR4TITskLzM1LCw0FSo0NTMsNTIrLCwBCQoKDgwNGg8PGCkcHiQ1LTYxMjYpNSwpKSk0MTUqKSwsKSwsLCksLCwsNCwsKSksLCkpKSkpKSkpKSkpKSkpKf/AABEIARMAtwMBIgACEQEDEQH/xAAbAAEBAQEAAwEAAAAAAAAAAAAABwgGAwQFAv/EAD4QAQAAAwIKBwUGBgMAAAAAAAABAwQCBQYHCBEyNXJ0lLISFxhTVbHSEyExUsIVIlSRk9EUUWGBkqEjJIL/xAAYAQEBAQEBAAAAAAAAAAAAAAAAAwQCAf/EAB8RAQACAwEAAwEBAAAAAAAAAAABAgMTMhESUWEhMf/aAAwDAQACEQMRAD8AuIAAAAAAAAAAAAAAAAAAAAAAAAAAAAAAAAOAxr4dXpgVC7I3VZprX8VGbCZ7eXG1o+zzZs0YfNF5M+R7L2I9nyHfjP3XrhR3d2cPb9Z164Ud3dnD2/Wntqpqs0CM/deuFHd3Zw9v1qliwwrr8MKSbX3nZkWZ1iqtSYexsRs2ejCzLtfCMY+/70XVckWnyHNqTWPZdeA7cAAAAAAAAAAAAAAAACPZQujcW1P8pKwo9lC6NxbU/wApKeTmVMfUI2AxtYvuIbV1Rv8AM5JKBL7iG1dUb/M5JKuLpLLypADWygAAAAAAAAAAAAAAACPZQujcW1P8pKwo9lC6NxbU/wApKeTmVMfUI2AxtYvuIbV1Rv8AM5JKBL7iG1dUb/M5JKuLpLLypADWygAAAAAAAAAAAAAAACPZQujcW1P8pKwo9lC6NxbU/wApKeTmVMfUI2AxtYvuIbV1Rv8AM5JKBL7iG1dUb/M5JKuLpLLypADWygAAAAAAAAAOLvjG1g5cc+pu6tt1UKimt9CZ0JEbUM+aEfdH+8Hp9eGCfeVvDRR/GXrW+94+mw5pmnLMT40xiiYaF68ME+8reGideGCfeVvDRZ6Hm6z3VVoXrwwT7yt4aJ14YJ95W8NFnoN1jVVoXrwwT7yt4aKfY2sObpwyhdcLptT7UaWM2Mz2sqNjS9nmzf4xTsc2yTMePYxxE+gCagquK3GPceCNHOob0t1Fmfbqrc6Hs5MbcOjGzLh8f/MUqHVbfGfYc2rFo8loXrwwT7yt4aJ14YJ95W8NFnoU3WcaqtC9eGCfeVvDROvDBPvK3hos9BusaqtC9eGCfeVvDROvDBPvK3hos9BusaqtM4N4zbhwqnwu67LdTGojYtTP+STGzDNDNn9/94OsZ4xIa1l7pN+hodelvlHsoXrFZ8gAduAAGX8Zetb73j6bDmnS4y9a33vH02HNMNupba/5AA5dAAAAAAAAAAAAAAO+xIa1l7pN+hodnjEhrWXuk36Gh2vFyy5egBVIABKcKMStThDWV16WL4kyLNXM9pCxap42o2fdCHx6X9Hyuz5WePSOFtepaxxrrKkZLQinZ8rPHpHC2vUdnys8ekcLa9S1jzXX6NlkU7PlZ49I4W16js+Vnj0jhbXqWsNdfo2WRTs+Vnj0jhbXqcnh7i8nYCQorU6vl1n8ZG3CHQlRsdDo9D+cY58/S/00uj2ULo3FtT/KS4vSsV9h3S9pt5KNgMzQO5wHxWT8NqeZeMq85VJZsT7UjoW5EbcY5oWLWfP0ofN/pwy+4htXVG/zOSSpjiJt5LjJMxHsOc7PlZ49I4W16js+Vnj0jhbXqWsaNdfpn2WRTs+Vnj0jhbXqOz5WePSOFtepaw11+jZZFOz5WePSOFteo7PlZ49I4W16lrDXX6Nlk2wDxS1GB1XZvSbesqqswk25XQsyI2I/eze/P0o/yUkHcREfyHEzM/2QB68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WMIWbizxhD70/wCMf6SVheOdTSajN7aVLmdH4dOzCOb83Nq/KPHVZ+M+sedOz81n8zp2fms/m199m0f4Sn/Ss/sfZtH+Ep/0rP7I6f1bd+Mg9Oz81n81+xCxhG7ajNGEf+/M+GxJUD7No/wlP+lZ/Z5pUmVIh0ZMuxLs58+axZhCDumP4z64vk+UeeP2AqkAAAAAAAAAAAAAAAAAAAAAAAAAAAAAAAAAAAAAAAAAAAAAAAAAAAAAAAA//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 name="TextBox 6"/>
          <p:cNvSpPr txBox="1"/>
          <p:nvPr/>
        </p:nvSpPr>
        <p:spPr>
          <a:xfrm>
            <a:off x="5883" y="411510"/>
            <a:ext cx="9143999" cy="830997"/>
          </a:xfrm>
          <a:prstGeom prst="rect">
            <a:avLst/>
          </a:prstGeom>
          <a:noFill/>
        </p:spPr>
        <p:txBody>
          <a:bodyPr wrap="square" rtlCol="0">
            <a:spAutoFit/>
          </a:bodyPr>
          <a:lstStyle/>
          <a:p>
            <a:pPr algn="ctr"/>
            <a:r>
              <a:rPr lang="cs-CZ" sz="2400" dirty="0" smtClean="0">
                <a:solidFill>
                  <a:schemeClr val="accent1">
                    <a:lumMod val="60000"/>
                    <a:lumOff val="40000"/>
                  </a:schemeClr>
                </a:solidFill>
                <a:latin typeface="+mj-lt"/>
              </a:rPr>
              <a:t>Víra, záchrana a </a:t>
            </a:r>
            <a:r>
              <a:rPr lang="cs-CZ" sz="2400" dirty="0">
                <a:solidFill>
                  <a:schemeClr val="accent1">
                    <a:lumMod val="60000"/>
                    <a:lumOff val="40000"/>
                  </a:schemeClr>
                </a:solidFill>
                <a:latin typeface="+mj-lt"/>
              </a:rPr>
              <a:t>proměna </a:t>
            </a:r>
            <a:r>
              <a:rPr lang="cs-CZ" sz="2400" dirty="0" smtClean="0">
                <a:solidFill>
                  <a:schemeClr val="accent1">
                    <a:lumMod val="60000"/>
                    <a:lumOff val="40000"/>
                  </a:schemeClr>
                </a:solidFill>
                <a:latin typeface="+mj-lt"/>
              </a:rPr>
              <a:t>života</a:t>
            </a:r>
          </a:p>
          <a:p>
            <a:pPr algn="ctr"/>
            <a:r>
              <a:rPr lang="cs-CZ" sz="2400" dirty="0" smtClean="0">
                <a:solidFill>
                  <a:schemeClr val="tx1">
                    <a:lumMod val="65000"/>
                    <a:lumOff val="35000"/>
                  </a:schemeClr>
                </a:solidFill>
                <a:latin typeface="+mj-lt"/>
              </a:rPr>
              <a:t>skrze </a:t>
            </a:r>
            <a:r>
              <a:rPr lang="cs-CZ" sz="2400" dirty="0">
                <a:solidFill>
                  <a:srgbClr val="0070C0"/>
                </a:solidFill>
                <a:latin typeface="+mj-lt"/>
              </a:rPr>
              <a:t>zvěstování</a:t>
            </a:r>
            <a:r>
              <a:rPr lang="cs-CZ" sz="2400" dirty="0">
                <a:solidFill>
                  <a:schemeClr val="tx1">
                    <a:lumMod val="65000"/>
                    <a:lumOff val="35000"/>
                  </a:schemeClr>
                </a:solidFill>
                <a:latin typeface="+mj-lt"/>
              </a:rPr>
              <a:t> a </a:t>
            </a:r>
            <a:r>
              <a:rPr lang="cs-CZ" sz="2400" dirty="0">
                <a:solidFill>
                  <a:srgbClr val="00B050"/>
                </a:solidFill>
                <a:latin typeface="+mj-lt"/>
              </a:rPr>
              <a:t>slyšení</a:t>
            </a:r>
            <a:r>
              <a:rPr lang="cs-CZ" sz="2400" dirty="0">
                <a:solidFill>
                  <a:schemeClr val="tx1">
                    <a:lumMod val="65000"/>
                    <a:lumOff val="35000"/>
                  </a:schemeClr>
                </a:solidFill>
                <a:latin typeface="+mj-lt"/>
              </a:rPr>
              <a:t> </a:t>
            </a:r>
            <a:r>
              <a:rPr lang="cs-CZ" sz="2400" dirty="0">
                <a:solidFill>
                  <a:srgbClr val="FFC000"/>
                </a:solidFill>
                <a:latin typeface="+mj-lt"/>
              </a:rPr>
              <a:t>Božího Slova.</a:t>
            </a:r>
            <a:endParaRPr lang="cs-CZ" sz="2400" dirty="0">
              <a:solidFill>
                <a:srgbClr val="FFC000"/>
              </a:solidFill>
              <a:latin typeface="+mj-lt"/>
            </a:endParaRPr>
          </a:p>
        </p:txBody>
      </p:sp>
    </p:spTree>
    <p:extLst>
      <p:ext uri="{BB962C8B-B14F-4D97-AF65-F5344CB8AC3E}">
        <p14:creationId xmlns:p14="http://schemas.microsoft.com/office/powerpoint/2010/main" val="10478949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5506" y="1376070"/>
            <a:ext cx="8064895" cy="3046988"/>
          </a:xfrm>
          <a:prstGeom prst="rect">
            <a:avLst/>
          </a:prstGeom>
          <a:noFill/>
        </p:spPr>
        <p:txBody>
          <a:bodyPr wrap="square" rtlCol="0">
            <a:spAutoFit/>
          </a:bodyPr>
          <a:lstStyle/>
          <a:p>
            <a:r>
              <a:rPr lang="cs-CZ" sz="2400" dirty="0" smtClean="0">
                <a:solidFill>
                  <a:schemeClr val="accent5"/>
                </a:solidFill>
                <a:latin typeface="+mj-lt"/>
              </a:rPr>
              <a:t>Tu </a:t>
            </a:r>
            <a:r>
              <a:rPr lang="cs-CZ" sz="2400" dirty="0">
                <a:solidFill>
                  <a:schemeClr val="accent5"/>
                </a:solidFill>
                <a:latin typeface="+mj-lt"/>
              </a:rPr>
              <a:t>povstali někteří bratří z farizeů a prohlásili: „Pohané musí přijmout obřízku a musí se jim nařídit, aby zachovávali Mojžíšův zákon.“ Apoštolové a starší se tedy sešli, aby celou tu věc uvážili. Když došlo k velké rozepři, povstal Petr a promluvil k nim: „Dobře víte, bratří, že si mě </a:t>
            </a:r>
            <a:r>
              <a:rPr lang="cs-CZ" sz="2400" dirty="0">
                <a:solidFill>
                  <a:srgbClr val="FFC000"/>
                </a:solidFill>
                <a:latin typeface="+mj-lt"/>
              </a:rPr>
              <a:t>Bůh</a:t>
            </a:r>
            <a:r>
              <a:rPr lang="cs-CZ" sz="2400" dirty="0">
                <a:solidFill>
                  <a:schemeClr val="accent5"/>
                </a:solidFill>
                <a:latin typeface="+mj-lt"/>
              </a:rPr>
              <a:t> hned na začátku mezi vámi vyvolil, aby ode mne pohané </a:t>
            </a:r>
            <a:r>
              <a:rPr lang="cs-CZ" sz="2400" dirty="0">
                <a:solidFill>
                  <a:srgbClr val="00B050"/>
                </a:solidFill>
                <a:latin typeface="+mj-lt"/>
              </a:rPr>
              <a:t>uslyšeli </a:t>
            </a:r>
            <a:r>
              <a:rPr lang="cs-CZ" sz="2400" dirty="0">
                <a:solidFill>
                  <a:srgbClr val="FFC000"/>
                </a:solidFill>
                <a:latin typeface="+mj-lt"/>
              </a:rPr>
              <a:t>slovo evangelia</a:t>
            </a:r>
            <a:r>
              <a:rPr lang="cs-CZ" sz="2400" dirty="0">
                <a:solidFill>
                  <a:schemeClr val="accent5"/>
                </a:solidFill>
                <a:latin typeface="+mj-lt"/>
              </a:rPr>
              <a:t> a </a:t>
            </a:r>
            <a:r>
              <a:rPr lang="cs-CZ" sz="2400" dirty="0">
                <a:solidFill>
                  <a:schemeClr val="accent1">
                    <a:lumMod val="60000"/>
                    <a:lumOff val="40000"/>
                  </a:schemeClr>
                </a:solidFill>
                <a:latin typeface="+mj-lt"/>
              </a:rPr>
              <a:t>uvěřili. </a:t>
            </a:r>
            <a:r>
              <a:rPr lang="cs-CZ" sz="2400" dirty="0" smtClean="0">
                <a:solidFill>
                  <a:schemeClr val="accent5"/>
                </a:solidFill>
                <a:latin typeface="+mj-lt"/>
              </a:rPr>
              <a:t>…“</a:t>
            </a:r>
          </a:p>
          <a:p>
            <a:pPr algn="r"/>
            <a:r>
              <a:rPr lang="cs-CZ" sz="2400" dirty="0" smtClean="0">
                <a:solidFill>
                  <a:schemeClr val="bg1">
                    <a:lumMod val="65000"/>
                  </a:schemeClr>
                </a:solidFill>
                <a:latin typeface="+mj-lt"/>
              </a:rPr>
              <a:t>Sk 15, 5-7</a:t>
            </a:r>
            <a:endParaRPr lang="cs-CZ" sz="2400" dirty="0">
              <a:solidFill>
                <a:schemeClr val="bg1">
                  <a:lumMod val="65000"/>
                </a:schemeClr>
              </a:solidFill>
              <a:latin typeface="+mj-lt"/>
            </a:endParaRPr>
          </a:p>
        </p:txBody>
      </p:sp>
      <p:sp>
        <p:nvSpPr>
          <p:cNvPr id="11" name="AutoShape 4" descr="data:image/jpeg;base64,/9j/4AAQSkZJRgABAQAAAQABAAD/2wCEAAkGBggGEQkIBwgKCQkKDRYNDQ8MDRoTFA4WHxwWFh8cHh4jJzIqIyUjJR4TITskLzM1LCw0FSo0NTMsNTIrLCwBCQoKDgwNGg8PGCkcHiQ1LTYxMjYpNSwpKSk0MTUqKSwsKSwsLCksLCwsNCwsKSksLCkpKSkpKSkpKSkpKSkpKf/AABEIARMAtwMBIgACEQEDEQH/xAAbAAEBAQEAAwEAAAAAAAAAAAAABwgGAwQFAv/EAD4QAQAAAwIKBwUGBgMAAAAAAAABAwQCBQYHCBEyNXJ0lLISFxhTVbHSEyExUsIVIlSRk9EUUWGBkqEjJIL/xAAYAQEBAQEBAAAAAAAAAAAAAAAAAwQCAf/EAB8RAQACAwEAAwEBAAAAAAAAAAABAgMTMhESUWEhMf/aAAwDAQACEQMRAD8AuIAAAAAAAAAAAAAAAAAAAAAAAAAAAAAAAAOAxr4dXpgVC7I3VZprX8VGbCZ7eXG1o+zzZs0YfNF5M+R7L2I9nyHfjP3XrhR3d2cPb9Z164Ud3dnD2/Wntqpqs0CM/deuFHd3Zw9v1qliwwrr8MKSbX3nZkWZ1iqtSYexsRs2ejCzLtfCMY+/70XVckWnyHNqTWPZdeA7cAAAAAAAAAAAAAAAACPZQujcW1P8pKwo9lC6NxbU/wApKeTmVMfUI2AxtYvuIbV1Rv8AM5JKBL7iG1dUb/M5JKuLpLLypADWygAAAAAAAAAAAAAAACPZQujcW1P8pKwo9lC6NxbU/wApKeTmVMfUI2AxtYvuIbV1Rv8AM5JKBL7iG1dUb/M5JKuLpLLypADWygAAAAAAAAAAAAAAACPZQujcW1P8pKwo9lC6NxbU/wApKeTmVMfUI2AxtYvuIbV1Rv8AM5JKBL7iG1dUb/M5JKuLpLLypADWygAAAAAAAAAOLvjG1g5cc+pu6tt1UKimt9CZ0JEbUM+aEfdH+8Hp9eGCfeVvDRR/GXrW+94+mw5pmnLMT40xiiYaF68ME+8reGideGCfeVvDRZ6Hm6z3VVoXrwwT7yt4aJ14YJ95W8NFnoN1jVVoXrwwT7yt4aKfY2sObpwyhdcLptT7UaWM2Mz2sqNjS9nmzf4xTsc2yTMePYxxE+gCagquK3GPceCNHOob0t1Fmfbqrc6Hs5MbcOjGzLh8f/MUqHVbfGfYc2rFo8loXrwwT7yt4aJ14YJ95W8NFnoU3WcaqtC9eGCfeVvDROvDBPvK3hos9BusaqtC9eGCfeVvDROvDBPvK3hos9BusaqtM4N4zbhwqnwu67LdTGojYtTP+STGzDNDNn9/94OsZ4xIa1l7pN+hodelvlHsoXrFZ8gAduAAGX8Zetb73j6bDmnS4y9a33vH02HNMNupba/5AA5dAAAAAAAAAAAAAAO+xIa1l7pN+hodnjEhrWXuk36Gh2vFyy5egBVIABKcKMStThDWV16WL4kyLNXM9pCxap42o2fdCHx6X9Hyuz5WePSOFtepaxxrrKkZLQinZ8rPHpHC2vUdnys8ekcLa9S1jzXX6NlkU7PlZ49I4W16js+Vnj0jhbXqWsNdfo2WRTs+Vnj0jhbXqcnh7i8nYCQorU6vl1n8ZG3CHQlRsdDo9D+cY58/S/00uj2ULo3FtT/KS4vSsV9h3S9pt5KNgMzQO5wHxWT8NqeZeMq85VJZsT7UjoW5EbcY5oWLWfP0ofN/pwy+4htXVG/zOSSpjiJt5LjJMxHsOc7PlZ49I4W16js+Vnj0jhbXqWsaNdfpn2WRTs+Vnj0jhbXqOz5WePSOFtepaw11+jZZFOz5WePSOFteo7PlZ49I4W16lrDXX6Nlk2wDxS1GB1XZvSbesqqswk25XQsyI2I/eze/P0o/yUkHcREfyHEzM/2QB68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WMIWbizxhD70/wCMf6SVheOdTSajN7aVLmdH4dOzCOb83Nq/KPHVZ+M+sedOz81n8zp2fms/m199m0f4Sn/Ss/sfZtH+Ep/0rP7I6f1bd+Mg9Oz81n81+xCxhG7ajNGEf+/M+GxJUD7No/wlP+lZ/Z5pUmVIh0ZMuxLs58+axZhCDumP4z64vk+UeeP2AqkAAAAAAAAAAAAAAAAAAAAAAAAAAAAAAAAAAAAAAAAAAAAAAAAAAAAAAAA//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AutoShape 6" descr="data:image/jpeg;base64,/9j/4AAQSkZJRgABAQAAAQABAAD/2wCEAAkGBggGEQkIBwgKCQkKDRYNDQ8MDRoTFA4WHxwWFh8cHh4jJzIqIyUjJR4TITskLzM1LCw0FSo0NTMsNTIrLCwBCQoKDgwNGg8PGCkcHiQ1LTYxMjYpNSwpKSk0MTUqKSwsKSwsLCksLCwsNCwsKSksLCkpKSkpKSkpKSkpKSkpKf/AABEIARMAtwMBIgACEQEDEQH/xAAbAAEBAQEAAwEAAAAAAAAAAAAABwgGAwQFAv/EAD4QAQAAAwIKBwUGBgMAAAAAAAABAwQCBQYHCBEyNXJ0lLISFxhTVbHSEyExUsIVIlSRk9EUUWGBkqEjJIL/xAAYAQEBAQEBAAAAAAAAAAAAAAAAAwQCAf/EAB8RAQACAwEAAwEBAAAAAAAAAAABAgMTMhESUWEhMf/aAAwDAQACEQMRAD8AuIAAAAAAAAAAAAAAAAAAAAAAAAAAAAAAAAOAxr4dXpgVC7I3VZprX8VGbCZ7eXG1o+zzZs0YfNF5M+R7L2I9nyHfjP3XrhR3d2cPb9Z164Ud3dnD2/Wntqpqs0CM/deuFHd3Zw9v1qliwwrr8MKSbX3nZkWZ1iqtSYexsRs2ejCzLtfCMY+/70XVckWnyHNqTWPZdeA7cAAAAAAAAAAAAAAAACPZQujcW1P8pKwo9lC6NxbU/wApKeTmVMfUI2AxtYvuIbV1Rv8AM5JKBL7iG1dUb/M5JKuLpLLypADWygAAAAAAAAAAAAAAACPZQujcW1P8pKwo9lC6NxbU/wApKeTmVMfUI2AxtYvuIbV1Rv8AM5JKBL7iG1dUb/M5JKuLpLLypADWygAAAAAAAAAAAAAAACPZQujcW1P8pKwo9lC6NxbU/wApKeTmVMfUI2AxtYvuIbV1Rv8AM5JKBL7iG1dUb/M5JKuLpLLypADWygAAAAAAAAAOLvjG1g5cc+pu6tt1UKimt9CZ0JEbUM+aEfdH+8Hp9eGCfeVvDRR/GXrW+94+mw5pmnLMT40xiiYaF68ME+8reGideGCfeVvDRZ6Hm6z3VVoXrwwT7yt4aJ14YJ95W8NFnoN1jVVoXrwwT7yt4aKfY2sObpwyhdcLptT7UaWM2Mz2sqNjS9nmzf4xTsc2yTMePYxxE+gCagquK3GPceCNHOob0t1Fmfbqrc6Hs5MbcOjGzLh8f/MUqHVbfGfYc2rFo8loXrwwT7yt4aJ14YJ95W8NFnoU3WcaqtC9eGCfeVvDROvDBPvK3hos9BusaqtC9eGCfeVvDROvDBPvK3hos9BusaqtM4N4zbhwqnwu67LdTGojYtTP+STGzDNDNn9/94OsZ4xIa1l7pN+hodelvlHsoXrFZ8gAduAAGX8Zetb73j6bDmnS4y9a33vH02HNMNupba/5AA5dAAAAAAAAAAAAAAO+xIa1l7pN+hodnjEhrWXuk36Gh2vFyy5egBVIABKcKMStThDWV16WL4kyLNXM9pCxap42o2fdCHx6X9Hyuz5WePSOFtepaxxrrKkZLQinZ8rPHpHC2vUdnys8ekcLa9S1jzXX6NlkU7PlZ49I4W16js+Vnj0jhbXqWsNdfo2WRTs+Vnj0jhbXqcnh7i8nYCQorU6vl1n8ZG3CHQlRsdDo9D+cY58/S/00uj2ULo3FtT/KS4vSsV9h3S9pt5KNgMzQO5wHxWT8NqeZeMq85VJZsT7UjoW5EbcY5oWLWfP0ofN/pwy+4htXVG/zOSSpjiJt5LjJMxHsOc7PlZ49I4W16js+Vnj0jhbXqWsaNdfpn2WRTs+Vnj0jhbXqOz5WePSOFtepaw11+jZZFOz5WePSOFteo7PlZ49I4W16lrDXX6Nlk2wDxS1GB1XZvSbesqqswk25XQsyI2I/eze/P0o/yUkHcREfyHEzM/2QB68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WMIWbizxhD70/wCMf6SVheOdTSajN7aVLmdH4dOzCOb83Nq/KPHVZ+M+sedOz81n8zp2fms/m199m0f4Sn/Ss/sfZtH+Ep/0rP7I6f1bd+Mg9Oz81n81+xCxhG7ajNGEf+/M+GxJUD7No/wlP+lZ/Z5pUmVIh0ZMuxLs58+axZhCDumP4z64vk+UeeP2AqkAAAAAAAAAAAAAAAAAAAAAAAAAAAAAAAAAAAAAAAAAAAAAAAAAAAAAAAA//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 name="TextBox 7"/>
          <p:cNvSpPr txBox="1"/>
          <p:nvPr/>
        </p:nvSpPr>
        <p:spPr>
          <a:xfrm>
            <a:off x="5883" y="411510"/>
            <a:ext cx="9143999" cy="830997"/>
          </a:xfrm>
          <a:prstGeom prst="rect">
            <a:avLst/>
          </a:prstGeom>
          <a:noFill/>
        </p:spPr>
        <p:txBody>
          <a:bodyPr wrap="square" rtlCol="0">
            <a:spAutoFit/>
          </a:bodyPr>
          <a:lstStyle/>
          <a:p>
            <a:pPr algn="ctr"/>
            <a:r>
              <a:rPr lang="cs-CZ" sz="2400" dirty="0" smtClean="0">
                <a:solidFill>
                  <a:schemeClr val="accent1">
                    <a:lumMod val="60000"/>
                    <a:lumOff val="40000"/>
                  </a:schemeClr>
                </a:solidFill>
                <a:latin typeface="+mj-lt"/>
              </a:rPr>
              <a:t>Víra, záchrana a </a:t>
            </a:r>
            <a:r>
              <a:rPr lang="cs-CZ" sz="2400" dirty="0">
                <a:solidFill>
                  <a:schemeClr val="accent1">
                    <a:lumMod val="60000"/>
                    <a:lumOff val="40000"/>
                  </a:schemeClr>
                </a:solidFill>
                <a:latin typeface="+mj-lt"/>
              </a:rPr>
              <a:t>proměna </a:t>
            </a:r>
            <a:r>
              <a:rPr lang="cs-CZ" sz="2400" dirty="0" smtClean="0">
                <a:solidFill>
                  <a:schemeClr val="accent1">
                    <a:lumMod val="60000"/>
                    <a:lumOff val="40000"/>
                  </a:schemeClr>
                </a:solidFill>
                <a:latin typeface="+mj-lt"/>
              </a:rPr>
              <a:t>života</a:t>
            </a:r>
          </a:p>
          <a:p>
            <a:pPr algn="ctr"/>
            <a:r>
              <a:rPr lang="cs-CZ" sz="2400" dirty="0" smtClean="0">
                <a:solidFill>
                  <a:schemeClr val="tx1">
                    <a:lumMod val="65000"/>
                    <a:lumOff val="35000"/>
                  </a:schemeClr>
                </a:solidFill>
                <a:latin typeface="+mj-lt"/>
              </a:rPr>
              <a:t>skrze </a:t>
            </a:r>
            <a:r>
              <a:rPr lang="cs-CZ" sz="2400" dirty="0">
                <a:solidFill>
                  <a:srgbClr val="0070C0"/>
                </a:solidFill>
                <a:latin typeface="+mj-lt"/>
              </a:rPr>
              <a:t>zvěstování</a:t>
            </a:r>
            <a:r>
              <a:rPr lang="cs-CZ" sz="2400" dirty="0">
                <a:solidFill>
                  <a:schemeClr val="tx1">
                    <a:lumMod val="65000"/>
                    <a:lumOff val="35000"/>
                  </a:schemeClr>
                </a:solidFill>
                <a:latin typeface="+mj-lt"/>
              </a:rPr>
              <a:t> a </a:t>
            </a:r>
            <a:r>
              <a:rPr lang="cs-CZ" sz="2400" dirty="0">
                <a:solidFill>
                  <a:srgbClr val="00B050"/>
                </a:solidFill>
                <a:latin typeface="+mj-lt"/>
              </a:rPr>
              <a:t>slyšení</a:t>
            </a:r>
            <a:r>
              <a:rPr lang="cs-CZ" sz="2400" dirty="0">
                <a:solidFill>
                  <a:schemeClr val="tx1">
                    <a:lumMod val="65000"/>
                    <a:lumOff val="35000"/>
                  </a:schemeClr>
                </a:solidFill>
                <a:latin typeface="+mj-lt"/>
              </a:rPr>
              <a:t> </a:t>
            </a:r>
            <a:r>
              <a:rPr lang="cs-CZ" sz="2400" dirty="0">
                <a:solidFill>
                  <a:srgbClr val="FFC000"/>
                </a:solidFill>
                <a:latin typeface="+mj-lt"/>
              </a:rPr>
              <a:t>Božího Slova.</a:t>
            </a:r>
            <a:endParaRPr lang="cs-CZ" sz="2400" dirty="0">
              <a:solidFill>
                <a:srgbClr val="FFC000"/>
              </a:solidFill>
              <a:latin typeface="+mj-lt"/>
            </a:endParaRPr>
          </a:p>
        </p:txBody>
      </p:sp>
    </p:spTree>
    <p:extLst>
      <p:ext uri="{BB962C8B-B14F-4D97-AF65-F5344CB8AC3E}">
        <p14:creationId xmlns:p14="http://schemas.microsoft.com/office/powerpoint/2010/main" val="35453731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5506" y="1376070"/>
            <a:ext cx="8064895" cy="2862322"/>
          </a:xfrm>
          <a:prstGeom prst="rect">
            <a:avLst/>
          </a:prstGeom>
          <a:noFill/>
        </p:spPr>
        <p:txBody>
          <a:bodyPr wrap="square" rtlCol="0">
            <a:spAutoFit/>
          </a:bodyPr>
          <a:lstStyle/>
          <a:p>
            <a:r>
              <a:rPr lang="cs-CZ" dirty="0" smtClean="0">
                <a:solidFill>
                  <a:schemeClr val="accent5"/>
                </a:solidFill>
                <a:latin typeface="+mj-lt"/>
              </a:rPr>
              <a:t>Když </a:t>
            </a:r>
            <a:r>
              <a:rPr lang="cs-CZ" dirty="0">
                <a:solidFill>
                  <a:schemeClr val="accent5"/>
                </a:solidFill>
                <a:latin typeface="+mj-lt"/>
              </a:rPr>
              <a:t>se žalářník probudil a uviděl, že jsou všechny dveře vězení otevřené, vytasil meč a chtěl se zabít, protože myslel, že mu vězňové uprchli. Ale Pavel hlasitě vykřikl: „Nedělej to! Jsme tu všichni!“ Tu žalářník rozkázal, aby mu přinesli světlo, vběhl dovnitř a pln strachu padl před Pavlem a </a:t>
            </a:r>
            <a:r>
              <a:rPr lang="cs-CZ" dirty="0" err="1">
                <a:solidFill>
                  <a:schemeClr val="accent5"/>
                </a:solidFill>
                <a:latin typeface="+mj-lt"/>
              </a:rPr>
              <a:t>Silasem</a:t>
            </a:r>
            <a:r>
              <a:rPr lang="cs-CZ" dirty="0">
                <a:solidFill>
                  <a:schemeClr val="accent5"/>
                </a:solidFill>
                <a:latin typeface="+mj-lt"/>
              </a:rPr>
              <a:t> na kolena. Pak je vyvedl ven a řekl: „Bohové a páni, co mám dělat, abych byl </a:t>
            </a:r>
            <a:r>
              <a:rPr lang="cs-CZ" dirty="0">
                <a:solidFill>
                  <a:schemeClr val="accent1">
                    <a:lumMod val="60000"/>
                    <a:lumOff val="40000"/>
                  </a:schemeClr>
                </a:solidFill>
                <a:latin typeface="+mj-lt"/>
              </a:rPr>
              <a:t>zachráněn?“</a:t>
            </a:r>
            <a:r>
              <a:rPr lang="cs-CZ" dirty="0">
                <a:solidFill>
                  <a:schemeClr val="accent5"/>
                </a:solidFill>
                <a:latin typeface="+mj-lt"/>
              </a:rPr>
              <a:t> Oni mu </a:t>
            </a:r>
            <a:r>
              <a:rPr lang="cs-CZ" dirty="0">
                <a:solidFill>
                  <a:srgbClr val="0070C0"/>
                </a:solidFill>
                <a:latin typeface="+mj-lt"/>
              </a:rPr>
              <a:t>řekli:</a:t>
            </a:r>
            <a:r>
              <a:rPr lang="cs-CZ" dirty="0">
                <a:solidFill>
                  <a:schemeClr val="accent5"/>
                </a:solidFill>
                <a:latin typeface="+mj-lt"/>
              </a:rPr>
              <a:t> </a:t>
            </a:r>
            <a:r>
              <a:rPr lang="cs-CZ" dirty="0">
                <a:solidFill>
                  <a:schemeClr val="accent1">
                    <a:lumMod val="60000"/>
                    <a:lumOff val="40000"/>
                  </a:schemeClr>
                </a:solidFill>
                <a:latin typeface="+mj-lt"/>
              </a:rPr>
              <a:t>„</a:t>
            </a:r>
            <a:r>
              <a:rPr lang="cs-CZ" dirty="0">
                <a:solidFill>
                  <a:srgbClr val="FF0000"/>
                </a:solidFill>
                <a:latin typeface="+mj-lt"/>
              </a:rPr>
              <a:t>Věř</a:t>
            </a:r>
            <a:r>
              <a:rPr lang="cs-CZ" dirty="0">
                <a:solidFill>
                  <a:schemeClr val="accent5"/>
                </a:solidFill>
                <a:latin typeface="+mj-lt"/>
              </a:rPr>
              <a:t> </a:t>
            </a:r>
            <a:r>
              <a:rPr lang="cs-CZ" dirty="0">
                <a:solidFill>
                  <a:srgbClr val="FFC000"/>
                </a:solidFill>
                <a:latin typeface="+mj-lt"/>
              </a:rPr>
              <a:t>v Pána Ježíše, </a:t>
            </a:r>
            <a:r>
              <a:rPr lang="cs-CZ" dirty="0">
                <a:solidFill>
                  <a:schemeClr val="accent5"/>
                </a:solidFill>
                <a:latin typeface="+mj-lt"/>
              </a:rPr>
              <a:t>a budeš </a:t>
            </a:r>
            <a:r>
              <a:rPr lang="cs-CZ" dirty="0">
                <a:solidFill>
                  <a:schemeClr val="accent1">
                    <a:lumMod val="60000"/>
                    <a:lumOff val="40000"/>
                  </a:schemeClr>
                </a:solidFill>
                <a:latin typeface="+mj-lt"/>
              </a:rPr>
              <a:t>spasen</a:t>
            </a:r>
            <a:r>
              <a:rPr lang="cs-CZ" dirty="0">
                <a:solidFill>
                  <a:schemeClr val="accent5"/>
                </a:solidFill>
                <a:latin typeface="+mj-lt"/>
              </a:rPr>
              <a:t> ty i všichni, kdo jsou v tvém domě.“ A začali jemu i všem v jeho domácnosti </a:t>
            </a:r>
            <a:r>
              <a:rPr lang="cs-CZ" dirty="0">
                <a:solidFill>
                  <a:srgbClr val="0070C0"/>
                </a:solidFill>
                <a:latin typeface="+mj-lt"/>
              </a:rPr>
              <a:t>zvěstovat </a:t>
            </a:r>
            <a:r>
              <a:rPr lang="cs-CZ" dirty="0">
                <a:solidFill>
                  <a:srgbClr val="FFC000"/>
                </a:solidFill>
                <a:latin typeface="+mj-lt"/>
              </a:rPr>
              <a:t>slovo Boží.</a:t>
            </a:r>
            <a:r>
              <a:rPr lang="cs-CZ" dirty="0">
                <a:solidFill>
                  <a:schemeClr val="accent5"/>
                </a:solidFill>
                <a:latin typeface="+mj-lt"/>
              </a:rPr>
              <a:t> Ještě v tu noční chvíli se jich ujal, očistil jim rány a hned se dal se všemi svými lidmi </a:t>
            </a:r>
            <a:r>
              <a:rPr lang="cs-CZ" dirty="0">
                <a:solidFill>
                  <a:schemeClr val="accent1">
                    <a:lumMod val="60000"/>
                    <a:lumOff val="40000"/>
                  </a:schemeClr>
                </a:solidFill>
                <a:latin typeface="+mj-lt"/>
              </a:rPr>
              <a:t>pokřtít.</a:t>
            </a:r>
            <a:r>
              <a:rPr lang="cs-CZ" dirty="0">
                <a:solidFill>
                  <a:schemeClr val="accent5"/>
                </a:solidFill>
                <a:latin typeface="+mj-lt"/>
              </a:rPr>
              <a:t> Pak je zavedl do svého domu, pozval je ke stolu a s celou rodinou se radoval, že </a:t>
            </a:r>
            <a:r>
              <a:rPr lang="cs-CZ" dirty="0">
                <a:solidFill>
                  <a:schemeClr val="accent1">
                    <a:lumMod val="60000"/>
                    <a:lumOff val="40000"/>
                  </a:schemeClr>
                </a:solidFill>
                <a:latin typeface="+mj-lt"/>
              </a:rPr>
              <a:t>uvěřili </a:t>
            </a:r>
            <a:r>
              <a:rPr lang="cs-CZ" dirty="0">
                <a:solidFill>
                  <a:srgbClr val="FFC000"/>
                </a:solidFill>
                <a:latin typeface="+mj-lt"/>
              </a:rPr>
              <a:t>v </a:t>
            </a:r>
            <a:r>
              <a:rPr lang="cs-CZ" dirty="0" smtClean="0">
                <a:solidFill>
                  <a:srgbClr val="FFC000"/>
                </a:solidFill>
                <a:latin typeface="+mj-lt"/>
              </a:rPr>
              <a:t>Boha.</a:t>
            </a:r>
          </a:p>
          <a:p>
            <a:pPr algn="r"/>
            <a:r>
              <a:rPr lang="cs-CZ" dirty="0" smtClean="0">
                <a:solidFill>
                  <a:schemeClr val="bg1">
                    <a:lumMod val="65000"/>
                  </a:schemeClr>
                </a:solidFill>
                <a:latin typeface="+mj-lt"/>
              </a:rPr>
              <a:t>Sk 16, 27-34</a:t>
            </a:r>
            <a:endParaRPr lang="cs-CZ" dirty="0">
              <a:solidFill>
                <a:schemeClr val="bg1">
                  <a:lumMod val="65000"/>
                </a:schemeClr>
              </a:solidFill>
              <a:latin typeface="+mj-lt"/>
            </a:endParaRPr>
          </a:p>
        </p:txBody>
      </p:sp>
      <p:sp>
        <p:nvSpPr>
          <p:cNvPr id="11" name="AutoShape 4" descr="data:image/jpeg;base64,/9j/4AAQSkZJRgABAQAAAQABAAD/2wCEAAkGBggGEQkIBwgKCQkKDRYNDQ8MDRoTFA4WHxwWFh8cHh4jJzIqIyUjJR4TITskLzM1LCw0FSo0NTMsNTIrLCwBCQoKDgwNGg8PGCkcHiQ1LTYxMjYpNSwpKSk0MTUqKSwsKSwsLCksLCwsNCwsKSksLCkpKSkpKSkpKSkpKSkpKf/AABEIARMAtwMBIgACEQEDEQH/xAAbAAEBAQEAAwEAAAAAAAAAAAAABwgGAwQFAv/EAD4QAQAAAwIKBwUGBgMAAAAAAAABAwQCBQYHCBEyNXJ0lLISFxhTVbHSEyExUsIVIlSRk9EUUWGBkqEjJIL/xAAYAQEBAQEBAAAAAAAAAAAAAAAAAwQCAf/EAB8RAQACAwEAAwEBAAAAAAAAAAABAgMTMhESUWEhMf/aAAwDAQACEQMRAD8AuIAAAAAAAAAAAAAAAAAAAAAAAAAAAAAAAAOAxr4dXpgVC7I3VZprX8VGbCZ7eXG1o+zzZs0YfNF5M+R7L2I9nyHfjP3XrhR3d2cPb9Z164Ud3dnD2/Wntqpqs0CM/deuFHd3Zw9v1qliwwrr8MKSbX3nZkWZ1iqtSYexsRs2ejCzLtfCMY+/70XVckWnyHNqTWPZdeA7cAAAAAAAAAAAAAAAACPZQujcW1P8pKwo9lC6NxbU/wApKeTmVMfUI2AxtYvuIbV1Rv8AM5JKBL7iG1dUb/M5JKuLpLLypADWygAAAAAAAAAAAAAAACPZQujcW1P8pKwo9lC6NxbU/wApKeTmVMfUI2AxtYvuIbV1Rv8AM5JKBL7iG1dUb/M5JKuLpLLypADWygAAAAAAAAAAAAAAACPZQujcW1P8pKwo9lC6NxbU/wApKeTmVMfUI2AxtYvuIbV1Rv8AM5JKBL7iG1dUb/M5JKuLpLLypADWygAAAAAAAAAOLvjG1g5cc+pu6tt1UKimt9CZ0JEbUM+aEfdH+8Hp9eGCfeVvDRR/GXrW+94+mw5pmnLMT40xiiYaF68ME+8reGideGCfeVvDRZ6Hm6z3VVoXrwwT7yt4aJ14YJ95W8NFnoN1jVVoXrwwT7yt4aKfY2sObpwyhdcLptT7UaWM2Mz2sqNjS9nmzf4xTsc2yTMePYxxE+gCagquK3GPceCNHOob0t1Fmfbqrc6Hs5MbcOjGzLh8f/MUqHVbfGfYc2rFo8loXrwwT7yt4aJ14YJ95W8NFnoU3WcaqtC9eGCfeVvDROvDBPvK3hos9BusaqtC9eGCfeVvDROvDBPvK3hos9BusaqtM4N4zbhwqnwu67LdTGojYtTP+STGzDNDNn9/94OsZ4xIa1l7pN+hodelvlHsoXrFZ8gAduAAGX8Zetb73j6bDmnS4y9a33vH02HNMNupba/5AA5dAAAAAAAAAAAAAAO+xIa1l7pN+hodnjEhrWXuk36Gh2vFyy5egBVIABKcKMStThDWV16WL4kyLNXM9pCxap42o2fdCHx6X9Hyuz5WePSOFtepaxxrrKkZLQinZ8rPHpHC2vUdnys8ekcLa9S1jzXX6NlkU7PlZ49I4W16js+Vnj0jhbXqWsNdfo2WRTs+Vnj0jhbXqcnh7i8nYCQorU6vl1n8ZG3CHQlRsdDo9D+cY58/S/00uj2ULo3FtT/KS4vSsV9h3S9pt5KNgMzQO5wHxWT8NqeZeMq85VJZsT7UjoW5EbcY5oWLWfP0ofN/pwy+4htXVG/zOSSpjiJt5LjJMxHsOc7PlZ49I4W16js+Vnj0jhbXqWsaNdfpn2WRTs+Vnj0jhbXqOz5WePSOFtepaw11+jZZFOz5WePSOFteo7PlZ49I4W16lrDXX6Nlk2wDxS1GB1XZvSbesqqswk25XQsyI2I/eze/P0o/yUkHcREfyHEzM/2QB68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WMIWbizxhD70/wCMf6SVheOdTSajN7aVLmdH4dOzCOb83Nq/KPHVZ+M+sedOz81n8zp2fms/m199m0f4Sn/Ss/sfZtH+Ep/0rP7I6f1bd+Mg9Oz81n81+xCxhG7ajNGEf+/M+GxJUD7No/wlP+lZ/Z5pUmVIh0ZMuxLs58+axZhCDumP4z64vk+UeeP2AqkAAAAAAAAAAAAAAAAAAAAAAAAAAAAAAAAAAAAAAAAAAAAAAAAAAAAAAAA//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AutoShape 6" descr="data:image/jpeg;base64,/9j/4AAQSkZJRgABAQAAAQABAAD/2wCEAAkGBggGEQkIBwgKCQkKDRYNDQ8MDRoTFA4WHxwWFh8cHh4jJzIqIyUjJR4TITskLzM1LCw0FSo0NTMsNTIrLCwBCQoKDgwNGg8PGCkcHiQ1LTYxMjYpNSwpKSk0MTUqKSwsKSwsLCksLCwsNCwsKSksLCkpKSkpKSkpKSkpKSkpKf/AABEIARMAtwMBIgACEQEDEQH/xAAbAAEBAQEAAwEAAAAAAAAAAAAABwgGAwQFAv/EAD4QAQAAAwIKBwUGBgMAAAAAAAABAwQCBQYHCBEyNXJ0lLISFxhTVbHSEyExUsIVIlSRk9EUUWGBkqEjJIL/xAAYAQEBAQEBAAAAAAAAAAAAAAAAAwQCAf/EAB8RAQACAwEAAwEBAAAAAAAAAAABAgMTMhESUWEhMf/aAAwDAQACEQMRAD8AuIAAAAAAAAAAAAAAAAAAAAAAAAAAAAAAAAOAxr4dXpgVC7I3VZprX8VGbCZ7eXG1o+zzZs0YfNF5M+R7L2I9nyHfjP3XrhR3d2cPb9Z164Ud3dnD2/Wntqpqs0CM/deuFHd3Zw9v1qliwwrr8MKSbX3nZkWZ1iqtSYexsRs2ejCzLtfCMY+/70XVckWnyHNqTWPZdeA7cAAAAAAAAAAAAAAAACPZQujcW1P8pKwo9lC6NxbU/wApKeTmVMfUI2AxtYvuIbV1Rv8AM5JKBL7iG1dUb/M5JKuLpLLypADWygAAAAAAAAAAAAAAACPZQujcW1P8pKwo9lC6NxbU/wApKeTmVMfUI2AxtYvuIbV1Rv8AM5JKBL7iG1dUb/M5JKuLpLLypADWygAAAAAAAAAAAAAAACPZQujcW1P8pKwo9lC6NxbU/wApKeTmVMfUI2AxtYvuIbV1Rv8AM5JKBL7iG1dUb/M5JKuLpLLypADWygAAAAAAAAAOLvjG1g5cc+pu6tt1UKimt9CZ0JEbUM+aEfdH+8Hp9eGCfeVvDRR/GXrW+94+mw5pmnLMT40xiiYaF68ME+8reGideGCfeVvDRZ6Hm6z3VVoXrwwT7yt4aJ14YJ95W8NFnoN1jVVoXrwwT7yt4aKfY2sObpwyhdcLptT7UaWM2Mz2sqNjS9nmzf4xTsc2yTMePYxxE+gCagquK3GPceCNHOob0t1Fmfbqrc6Hs5MbcOjGzLh8f/MUqHVbfGfYc2rFo8loXrwwT7yt4aJ14YJ95W8NFnoU3WcaqtC9eGCfeVvDROvDBPvK3hos9BusaqtC9eGCfeVvDROvDBPvK3hos9BusaqtM4N4zbhwqnwu67LdTGojYtTP+STGzDNDNn9/94OsZ4xIa1l7pN+hodelvlHsoXrFZ8gAduAAGX8Zetb73j6bDmnS4y9a33vH02HNMNupba/5AA5dAAAAAAAAAAAAAAO+xIa1l7pN+hodnjEhrWXuk36Gh2vFyy5egBVIABKcKMStThDWV16WL4kyLNXM9pCxap42o2fdCHx6X9Hyuz5WePSOFtepaxxrrKkZLQinZ8rPHpHC2vUdnys8ekcLa9S1jzXX6NlkU7PlZ49I4W16js+Vnj0jhbXqWsNdfo2WRTs+Vnj0jhbXqcnh7i8nYCQorU6vl1n8ZG3CHQlRsdDo9D+cY58/S/00uj2ULo3FtT/KS4vSsV9h3S9pt5KNgMzQO5wHxWT8NqeZeMq85VJZsT7UjoW5EbcY5oWLWfP0ofN/pwy+4htXVG/zOSSpjiJt5LjJMxHsOc7PlZ49I4W16js+Vnj0jhbXqWsaNdfpn2WRTs+Vnj0jhbXqOz5WePSOFtepaw11+jZZFOz5WePSOFteo7PlZ49I4W16lrDXX6Nlk2wDxS1GB1XZvSbesqqswk25XQsyI2I/eze/P0o/yUkHcREfyHEzM/2QB68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WMIWbizxhD70/wCMf6SVheOdTSajN7aVLmdH4dOzCOb83Nq/KPHVZ+M+sedOz81n8zp2fms/m199m0f4Sn/Ss/sfZtH+Ep/0rP7I6f1bd+Mg9Oz81n81+xCxhG7ajNGEf+/M+GxJUD7No/wlP+lZ/Z5pUmVIh0ZMuxLs58+axZhCDumP4z64vk+UeeP2AqkAAAAAAAAAAAAAAAAAAAAAAAAAAAAAAAAAAAAAAAAAAAAAAAAAAAAAAAA//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 name="TextBox 6"/>
          <p:cNvSpPr txBox="1"/>
          <p:nvPr/>
        </p:nvSpPr>
        <p:spPr>
          <a:xfrm>
            <a:off x="5883" y="411510"/>
            <a:ext cx="9143999" cy="830997"/>
          </a:xfrm>
          <a:prstGeom prst="rect">
            <a:avLst/>
          </a:prstGeom>
          <a:noFill/>
        </p:spPr>
        <p:txBody>
          <a:bodyPr wrap="square" rtlCol="0">
            <a:spAutoFit/>
          </a:bodyPr>
          <a:lstStyle/>
          <a:p>
            <a:pPr algn="ctr"/>
            <a:r>
              <a:rPr lang="cs-CZ" sz="2400" dirty="0" smtClean="0">
                <a:solidFill>
                  <a:schemeClr val="accent1">
                    <a:lumMod val="60000"/>
                    <a:lumOff val="40000"/>
                  </a:schemeClr>
                </a:solidFill>
                <a:latin typeface="+mj-lt"/>
              </a:rPr>
              <a:t>Víra, záchrana a </a:t>
            </a:r>
            <a:r>
              <a:rPr lang="cs-CZ" sz="2400" dirty="0">
                <a:solidFill>
                  <a:schemeClr val="accent1">
                    <a:lumMod val="60000"/>
                    <a:lumOff val="40000"/>
                  </a:schemeClr>
                </a:solidFill>
                <a:latin typeface="+mj-lt"/>
              </a:rPr>
              <a:t>proměna </a:t>
            </a:r>
            <a:r>
              <a:rPr lang="cs-CZ" sz="2400" dirty="0" smtClean="0">
                <a:solidFill>
                  <a:schemeClr val="accent1">
                    <a:lumMod val="60000"/>
                    <a:lumOff val="40000"/>
                  </a:schemeClr>
                </a:solidFill>
                <a:latin typeface="+mj-lt"/>
              </a:rPr>
              <a:t>života</a:t>
            </a:r>
          </a:p>
          <a:p>
            <a:pPr algn="ctr"/>
            <a:r>
              <a:rPr lang="cs-CZ" sz="2400" dirty="0" smtClean="0">
                <a:solidFill>
                  <a:schemeClr val="tx1">
                    <a:lumMod val="65000"/>
                    <a:lumOff val="35000"/>
                  </a:schemeClr>
                </a:solidFill>
                <a:latin typeface="+mj-lt"/>
              </a:rPr>
              <a:t>skrze </a:t>
            </a:r>
            <a:r>
              <a:rPr lang="cs-CZ" sz="2400" dirty="0">
                <a:solidFill>
                  <a:srgbClr val="0070C0"/>
                </a:solidFill>
                <a:latin typeface="+mj-lt"/>
              </a:rPr>
              <a:t>zvěstování</a:t>
            </a:r>
            <a:r>
              <a:rPr lang="cs-CZ" sz="2400" dirty="0">
                <a:solidFill>
                  <a:schemeClr val="tx1">
                    <a:lumMod val="65000"/>
                    <a:lumOff val="35000"/>
                  </a:schemeClr>
                </a:solidFill>
                <a:latin typeface="+mj-lt"/>
              </a:rPr>
              <a:t> a </a:t>
            </a:r>
            <a:r>
              <a:rPr lang="cs-CZ" sz="2400" dirty="0">
                <a:solidFill>
                  <a:srgbClr val="00B050"/>
                </a:solidFill>
                <a:latin typeface="+mj-lt"/>
              </a:rPr>
              <a:t>slyšení</a:t>
            </a:r>
            <a:r>
              <a:rPr lang="cs-CZ" sz="2400" dirty="0">
                <a:solidFill>
                  <a:schemeClr val="tx1">
                    <a:lumMod val="65000"/>
                    <a:lumOff val="35000"/>
                  </a:schemeClr>
                </a:solidFill>
                <a:latin typeface="+mj-lt"/>
              </a:rPr>
              <a:t> </a:t>
            </a:r>
            <a:r>
              <a:rPr lang="cs-CZ" sz="2400" dirty="0">
                <a:solidFill>
                  <a:srgbClr val="FFC000"/>
                </a:solidFill>
                <a:latin typeface="+mj-lt"/>
              </a:rPr>
              <a:t>Božího Slova.</a:t>
            </a:r>
            <a:endParaRPr lang="cs-CZ" sz="2400" dirty="0">
              <a:solidFill>
                <a:srgbClr val="FFC000"/>
              </a:solidFill>
              <a:latin typeface="+mj-lt"/>
            </a:endParaRPr>
          </a:p>
        </p:txBody>
      </p:sp>
    </p:spTree>
    <p:extLst>
      <p:ext uri="{BB962C8B-B14F-4D97-AF65-F5344CB8AC3E}">
        <p14:creationId xmlns:p14="http://schemas.microsoft.com/office/powerpoint/2010/main" val="26883828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5506" y="1376070"/>
            <a:ext cx="8064895" cy="1938992"/>
          </a:xfrm>
          <a:prstGeom prst="rect">
            <a:avLst/>
          </a:prstGeom>
          <a:noFill/>
        </p:spPr>
        <p:txBody>
          <a:bodyPr wrap="square" rtlCol="0">
            <a:spAutoFit/>
          </a:bodyPr>
          <a:lstStyle/>
          <a:p>
            <a:r>
              <a:rPr lang="cs-CZ" sz="2400" dirty="0" smtClean="0">
                <a:solidFill>
                  <a:schemeClr val="accent5"/>
                </a:solidFill>
                <a:latin typeface="+mj-lt"/>
              </a:rPr>
              <a:t>Židé </a:t>
            </a:r>
            <a:r>
              <a:rPr lang="cs-CZ" sz="2400" dirty="0">
                <a:solidFill>
                  <a:schemeClr val="accent5"/>
                </a:solidFill>
                <a:latin typeface="+mj-lt"/>
              </a:rPr>
              <a:t>v </a:t>
            </a:r>
            <a:r>
              <a:rPr lang="cs-CZ" sz="2400" dirty="0" err="1">
                <a:solidFill>
                  <a:schemeClr val="accent5"/>
                </a:solidFill>
                <a:latin typeface="+mj-lt"/>
              </a:rPr>
              <a:t>Beroji</a:t>
            </a:r>
            <a:r>
              <a:rPr lang="cs-CZ" sz="2400" dirty="0">
                <a:solidFill>
                  <a:schemeClr val="accent5"/>
                </a:solidFill>
                <a:latin typeface="+mj-lt"/>
              </a:rPr>
              <a:t> byli přístupnější než v </a:t>
            </a:r>
            <a:r>
              <a:rPr lang="cs-CZ" sz="2400" dirty="0" err="1">
                <a:solidFill>
                  <a:schemeClr val="accent5"/>
                </a:solidFill>
                <a:latin typeface="+mj-lt"/>
              </a:rPr>
              <a:t>Tesalonice</a:t>
            </a:r>
            <a:r>
              <a:rPr lang="cs-CZ" sz="2400" dirty="0">
                <a:solidFill>
                  <a:schemeClr val="accent5"/>
                </a:solidFill>
                <a:latin typeface="+mj-lt"/>
              </a:rPr>
              <a:t>: </a:t>
            </a:r>
            <a:r>
              <a:rPr lang="cs-CZ" sz="2400" dirty="0">
                <a:solidFill>
                  <a:srgbClr val="00B050"/>
                </a:solidFill>
                <a:latin typeface="+mj-lt"/>
              </a:rPr>
              <a:t>přijali</a:t>
            </a:r>
            <a:r>
              <a:rPr lang="cs-CZ" sz="2400" dirty="0">
                <a:solidFill>
                  <a:schemeClr val="accent1">
                    <a:lumMod val="60000"/>
                    <a:lumOff val="40000"/>
                  </a:schemeClr>
                </a:solidFill>
                <a:latin typeface="+mj-lt"/>
              </a:rPr>
              <a:t> </a:t>
            </a:r>
            <a:r>
              <a:rPr lang="cs-CZ" sz="2400" dirty="0">
                <a:solidFill>
                  <a:srgbClr val="FFC000"/>
                </a:solidFill>
                <a:latin typeface="+mj-lt"/>
              </a:rPr>
              <a:t>evangelium </a:t>
            </a:r>
            <a:r>
              <a:rPr lang="cs-CZ" sz="2400" dirty="0">
                <a:solidFill>
                  <a:schemeClr val="accent5"/>
                </a:solidFill>
                <a:latin typeface="+mj-lt"/>
              </a:rPr>
              <a:t>s velikou dychtivostí a každý den zkoumali v </a:t>
            </a:r>
            <a:r>
              <a:rPr lang="cs-CZ" sz="2400" dirty="0">
                <a:solidFill>
                  <a:srgbClr val="FFC000"/>
                </a:solidFill>
                <a:latin typeface="+mj-lt"/>
              </a:rPr>
              <a:t>Písmu,</a:t>
            </a:r>
            <a:r>
              <a:rPr lang="cs-CZ" sz="2400" dirty="0">
                <a:solidFill>
                  <a:schemeClr val="accent5"/>
                </a:solidFill>
                <a:latin typeface="+mj-lt"/>
              </a:rPr>
              <a:t> zdali je to tak, jak </a:t>
            </a:r>
            <a:r>
              <a:rPr lang="cs-CZ" sz="2400" dirty="0">
                <a:solidFill>
                  <a:srgbClr val="0070C0"/>
                </a:solidFill>
                <a:latin typeface="+mj-lt"/>
              </a:rPr>
              <a:t>zvěstuje </a:t>
            </a:r>
            <a:r>
              <a:rPr lang="cs-CZ" sz="2400" dirty="0">
                <a:solidFill>
                  <a:schemeClr val="accent5"/>
                </a:solidFill>
                <a:latin typeface="+mj-lt"/>
              </a:rPr>
              <a:t>Pavel. A tak mnozí z nich </a:t>
            </a:r>
            <a:r>
              <a:rPr lang="cs-CZ" sz="2400" dirty="0">
                <a:solidFill>
                  <a:schemeClr val="accent1">
                    <a:lumMod val="60000"/>
                    <a:lumOff val="40000"/>
                  </a:schemeClr>
                </a:solidFill>
                <a:latin typeface="+mj-lt"/>
              </a:rPr>
              <a:t>uvěřili </a:t>
            </a:r>
            <a:r>
              <a:rPr lang="cs-CZ" sz="2400" dirty="0">
                <a:solidFill>
                  <a:schemeClr val="accent5"/>
                </a:solidFill>
                <a:latin typeface="+mj-lt"/>
              </a:rPr>
              <a:t>a </a:t>
            </a:r>
            <a:r>
              <a:rPr lang="cs-CZ" sz="2400" dirty="0" smtClean="0">
                <a:solidFill>
                  <a:schemeClr val="accent5"/>
                </a:solidFill>
                <a:latin typeface="+mj-lt"/>
              </a:rPr>
              <a:t>s nimi </a:t>
            </a:r>
            <a:r>
              <a:rPr lang="cs-CZ" sz="2400" dirty="0">
                <a:solidFill>
                  <a:schemeClr val="accent5"/>
                </a:solidFill>
                <a:latin typeface="+mj-lt"/>
              </a:rPr>
              <a:t>nemálo Řeků, vznešených žen i mužů</a:t>
            </a:r>
            <a:r>
              <a:rPr lang="cs-CZ" sz="2400" dirty="0" smtClean="0">
                <a:solidFill>
                  <a:schemeClr val="accent5"/>
                </a:solidFill>
                <a:latin typeface="+mj-lt"/>
              </a:rPr>
              <a:t>.</a:t>
            </a:r>
            <a:endParaRPr lang="cs-CZ" sz="2400" dirty="0" smtClean="0">
              <a:solidFill>
                <a:srgbClr val="FFC000"/>
              </a:solidFill>
              <a:latin typeface="+mj-lt"/>
            </a:endParaRPr>
          </a:p>
          <a:p>
            <a:pPr algn="r"/>
            <a:r>
              <a:rPr lang="cs-CZ" sz="2400" dirty="0" smtClean="0">
                <a:solidFill>
                  <a:schemeClr val="bg1">
                    <a:lumMod val="65000"/>
                  </a:schemeClr>
                </a:solidFill>
                <a:latin typeface="+mj-lt"/>
              </a:rPr>
              <a:t>Sk 17, 11-12</a:t>
            </a:r>
            <a:endParaRPr lang="cs-CZ" sz="2400" dirty="0">
              <a:solidFill>
                <a:schemeClr val="bg1">
                  <a:lumMod val="65000"/>
                </a:schemeClr>
              </a:solidFill>
              <a:latin typeface="+mj-lt"/>
            </a:endParaRPr>
          </a:p>
        </p:txBody>
      </p:sp>
      <p:sp>
        <p:nvSpPr>
          <p:cNvPr id="11" name="AutoShape 4" descr="data:image/jpeg;base64,/9j/4AAQSkZJRgABAQAAAQABAAD/2wCEAAkGBggGEQkIBwgKCQkKDRYNDQ8MDRoTFA4WHxwWFh8cHh4jJzIqIyUjJR4TITskLzM1LCw0FSo0NTMsNTIrLCwBCQoKDgwNGg8PGCkcHiQ1LTYxMjYpNSwpKSk0MTUqKSwsKSwsLCksLCwsNCwsKSksLCkpKSkpKSkpKSkpKSkpKf/AABEIARMAtwMBIgACEQEDEQH/xAAbAAEBAQEAAwEAAAAAAAAAAAAABwgGAwQFAv/EAD4QAQAAAwIKBwUGBgMAAAAAAAABAwQCBQYHCBEyNXJ0lLISFxhTVbHSEyExUsIVIlSRk9EUUWGBkqEjJIL/xAAYAQEBAQEBAAAAAAAAAAAAAAAAAwQCAf/EAB8RAQACAwEAAwEBAAAAAAAAAAABAgMTMhESUWEhMf/aAAwDAQACEQMRAD8AuIAAAAAAAAAAAAAAAAAAAAAAAAAAAAAAAAOAxr4dXpgVC7I3VZprX8VGbCZ7eXG1o+zzZs0YfNF5M+R7L2I9nyHfjP3XrhR3d2cPb9Z164Ud3dnD2/Wntqpqs0CM/deuFHd3Zw9v1qliwwrr8MKSbX3nZkWZ1iqtSYexsRs2ejCzLtfCMY+/70XVckWnyHNqTWPZdeA7cAAAAAAAAAAAAAAAACPZQujcW1P8pKwo9lC6NxbU/wApKeTmVMfUI2AxtYvuIbV1Rv8AM5JKBL7iG1dUb/M5JKuLpLLypADWygAAAAAAAAAAAAAAACPZQujcW1P8pKwo9lC6NxbU/wApKeTmVMfUI2AxtYvuIbV1Rv8AM5JKBL7iG1dUb/M5JKuLpLLypADWygAAAAAAAAAAAAAAACPZQujcW1P8pKwo9lC6NxbU/wApKeTmVMfUI2AxtYvuIbV1Rv8AM5JKBL7iG1dUb/M5JKuLpLLypADWygAAAAAAAAAOLvjG1g5cc+pu6tt1UKimt9CZ0JEbUM+aEfdH+8Hp9eGCfeVvDRR/GXrW+94+mw5pmnLMT40xiiYaF68ME+8reGideGCfeVvDRZ6Hm6z3VVoXrwwT7yt4aJ14YJ95W8NFnoN1jVVoXrwwT7yt4aKfY2sObpwyhdcLptT7UaWM2Mz2sqNjS9nmzf4xTsc2yTMePYxxE+gCagquK3GPceCNHOob0t1Fmfbqrc6Hs5MbcOjGzLh8f/MUqHVbfGfYc2rFo8loXrwwT7yt4aJ14YJ95W8NFnoU3WcaqtC9eGCfeVvDROvDBPvK3hos9BusaqtC9eGCfeVvDROvDBPvK3hos9BusaqtM4N4zbhwqnwu67LdTGojYtTP+STGzDNDNn9/94OsZ4xIa1l7pN+hodelvlHsoXrFZ8gAduAAGX8Zetb73j6bDmnS4y9a33vH02HNMNupba/5AA5dAAAAAAAAAAAAAAO+xIa1l7pN+hodnjEhrWXuk36Gh2vFyy5egBVIABKcKMStThDWV16WL4kyLNXM9pCxap42o2fdCHx6X9Hyuz5WePSOFtepaxxrrKkZLQinZ8rPHpHC2vUdnys8ekcLa9S1jzXX6NlkU7PlZ49I4W16js+Vnj0jhbXqWsNdfo2WRTs+Vnj0jhbXqcnh7i8nYCQorU6vl1n8ZG3CHQlRsdDo9D+cY58/S/00uj2ULo3FtT/KS4vSsV9h3S9pt5KNgMzQO5wHxWT8NqeZeMq85VJZsT7UjoW5EbcY5oWLWfP0ofN/pwy+4htXVG/zOSSpjiJt5LjJMxHsOc7PlZ49I4W16js+Vnj0jhbXqWsaNdfpn2WRTs+Vnj0jhbXqOz5WePSOFtepaw11+jZZFOz5WePSOFteo7PlZ49I4W16lrDXX6Nlk2wDxS1GB1XZvSbesqqswk25XQsyI2I/eze/P0o/yUkHcREfyHEzM/2QB68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WMIWbizxhD70/wCMf6SVheOdTSajN7aVLmdH4dOzCOb83Nq/KPHVZ+M+sedOz81n8zp2fms/m199m0f4Sn/Ss/sfZtH+Ep/0rP7I6f1bd+Mg9Oz81n81+xCxhG7ajNGEf+/M+GxJUD7No/wlP+lZ/Z5pUmVIh0ZMuxLs58+axZhCDumP4z64vk+UeeP2AqkAAAAAAAAAAAAAAAAAAAAAAAAAAAAAAAAAAAAAAAAAAAAAAAAAAAAAAAA//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AutoShape 6" descr="data:image/jpeg;base64,/9j/4AAQSkZJRgABAQAAAQABAAD/2wCEAAkGBggGEQkIBwgKCQkKDRYNDQ8MDRoTFA4WHxwWFh8cHh4jJzIqIyUjJR4TITskLzM1LCw0FSo0NTMsNTIrLCwBCQoKDgwNGg8PGCkcHiQ1LTYxMjYpNSwpKSk0MTUqKSwsKSwsLCksLCwsNCwsKSksLCkpKSkpKSkpKSkpKSkpKf/AABEIARMAtwMBIgACEQEDEQH/xAAbAAEBAQEAAwEAAAAAAAAAAAAABwgGAwQFAv/EAD4QAQAAAwIKBwUGBgMAAAAAAAABAwQCBQYHCBEyNXJ0lLISFxhTVbHSEyExUsIVIlSRk9EUUWGBkqEjJIL/xAAYAQEBAQEBAAAAAAAAAAAAAAAAAwQCAf/EAB8RAQACAwEAAwEBAAAAAAAAAAABAgMTMhESUWEhMf/aAAwDAQACEQMRAD8AuIAAAAAAAAAAAAAAAAAAAAAAAAAAAAAAAAOAxr4dXpgVC7I3VZprX8VGbCZ7eXG1o+zzZs0YfNF5M+R7L2I9nyHfjP3XrhR3d2cPb9Z164Ud3dnD2/Wntqpqs0CM/deuFHd3Zw9v1qliwwrr8MKSbX3nZkWZ1iqtSYexsRs2ejCzLtfCMY+/70XVckWnyHNqTWPZdeA7cAAAAAAAAAAAAAAAACPZQujcW1P8pKwo9lC6NxbU/wApKeTmVMfUI2AxtYvuIbV1Rv8AM5JKBL7iG1dUb/M5JKuLpLLypADWygAAAAAAAAAAAAAAACPZQujcW1P8pKwo9lC6NxbU/wApKeTmVMfUI2AxtYvuIbV1Rv8AM5JKBL7iG1dUb/M5JKuLpLLypADWygAAAAAAAAAAAAAAACPZQujcW1P8pKwo9lC6NxbU/wApKeTmVMfUI2AxtYvuIbV1Rv8AM5JKBL7iG1dUb/M5JKuLpLLypADWygAAAAAAAAAOLvjG1g5cc+pu6tt1UKimt9CZ0JEbUM+aEfdH+8Hp9eGCfeVvDRR/GXrW+94+mw5pmnLMT40xiiYaF68ME+8reGideGCfeVvDRZ6Hm6z3VVoXrwwT7yt4aJ14YJ95W8NFnoN1jVVoXrwwT7yt4aKfY2sObpwyhdcLptT7UaWM2Mz2sqNjS9nmzf4xTsc2yTMePYxxE+gCagquK3GPceCNHOob0t1Fmfbqrc6Hs5MbcOjGzLh8f/MUqHVbfGfYc2rFo8loXrwwT7yt4aJ14YJ95W8NFnoU3WcaqtC9eGCfeVvDROvDBPvK3hos9BusaqtC9eGCfeVvDROvDBPvK3hos9BusaqtM4N4zbhwqnwu67LdTGojYtTP+STGzDNDNn9/94OsZ4xIa1l7pN+hodelvlHsoXrFZ8gAduAAGX8Zetb73j6bDmnS4y9a33vH02HNMNupba/5AA5dAAAAAAAAAAAAAAO+xIa1l7pN+hodnjEhrWXuk36Gh2vFyy5egBVIABKcKMStThDWV16WL4kyLNXM9pCxap42o2fdCHx6X9Hyuz5WePSOFtepaxxrrKkZLQinZ8rPHpHC2vUdnys8ekcLa9S1jzXX6NlkU7PlZ49I4W16js+Vnj0jhbXqWsNdfo2WRTs+Vnj0jhbXqcnh7i8nYCQorU6vl1n8ZG3CHQlRsdDo9D+cY58/S/00uj2ULo3FtT/KS4vSsV9h3S9pt5KNgMzQO5wHxWT8NqeZeMq85VJZsT7UjoW5EbcY5oWLWfP0ofN/pwy+4htXVG/zOSSpjiJt5LjJMxHsOc7PlZ49I4W16js+Vnj0jhbXqWsaNdfpn2WRTs+Vnj0jhbXqOz5WePSOFtepaw11+jZZFOz5WePSOFteo7PlZ49I4W16lrDXX6Nlk2wDxS1GB1XZvSbesqqswk25XQsyI2I/eze/P0o/yUkHcREfyHEzM/2QB68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WMIWbizxhD70/wCMf6SVheOdTSajN7aVLmdH4dOzCOb83Nq/KPHVZ+M+sedOz81n8zp2fms/m199m0f4Sn/Ss/sfZtH+Ep/0rP7I6f1bd+Mg9Oz81n81+xCxhG7ajNGEf+/M+GxJUD7No/wlP+lZ/Z5pUmVIh0ZMuxLs58+axZhCDumP4z64vk+UeeP2AqkAAAAAAAAAAAAAAAAAAAAAAAAAAAAAAAAAAAAAAAAAAAAAAAAAAAAAAAA//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 name="TextBox 6"/>
          <p:cNvSpPr txBox="1"/>
          <p:nvPr/>
        </p:nvSpPr>
        <p:spPr>
          <a:xfrm>
            <a:off x="5883" y="411510"/>
            <a:ext cx="9143999" cy="830997"/>
          </a:xfrm>
          <a:prstGeom prst="rect">
            <a:avLst/>
          </a:prstGeom>
          <a:noFill/>
        </p:spPr>
        <p:txBody>
          <a:bodyPr wrap="square" rtlCol="0">
            <a:spAutoFit/>
          </a:bodyPr>
          <a:lstStyle/>
          <a:p>
            <a:pPr algn="ctr"/>
            <a:r>
              <a:rPr lang="cs-CZ" sz="2400" dirty="0" smtClean="0">
                <a:solidFill>
                  <a:schemeClr val="accent1">
                    <a:lumMod val="60000"/>
                    <a:lumOff val="40000"/>
                  </a:schemeClr>
                </a:solidFill>
                <a:latin typeface="+mj-lt"/>
              </a:rPr>
              <a:t>Víra, záchrana a </a:t>
            </a:r>
            <a:r>
              <a:rPr lang="cs-CZ" sz="2400" dirty="0">
                <a:solidFill>
                  <a:schemeClr val="accent1">
                    <a:lumMod val="60000"/>
                    <a:lumOff val="40000"/>
                  </a:schemeClr>
                </a:solidFill>
                <a:latin typeface="+mj-lt"/>
              </a:rPr>
              <a:t>proměna </a:t>
            </a:r>
            <a:r>
              <a:rPr lang="cs-CZ" sz="2400" dirty="0" smtClean="0">
                <a:solidFill>
                  <a:schemeClr val="accent1">
                    <a:lumMod val="60000"/>
                    <a:lumOff val="40000"/>
                  </a:schemeClr>
                </a:solidFill>
                <a:latin typeface="+mj-lt"/>
              </a:rPr>
              <a:t>života</a:t>
            </a:r>
          </a:p>
          <a:p>
            <a:pPr algn="ctr"/>
            <a:r>
              <a:rPr lang="cs-CZ" sz="2400" dirty="0" smtClean="0">
                <a:solidFill>
                  <a:schemeClr val="tx1">
                    <a:lumMod val="65000"/>
                    <a:lumOff val="35000"/>
                  </a:schemeClr>
                </a:solidFill>
                <a:latin typeface="+mj-lt"/>
              </a:rPr>
              <a:t>skrze </a:t>
            </a:r>
            <a:r>
              <a:rPr lang="cs-CZ" sz="2400" dirty="0">
                <a:solidFill>
                  <a:srgbClr val="0070C0"/>
                </a:solidFill>
                <a:latin typeface="+mj-lt"/>
              </a:rPr>
              <a:t>zvěstování</a:t>
            </a:r>
            <a:r>
              <a:rPr lang="cs-CZ" sz="2400" dirty="0">
                <a:solidFill>
                  <a:schemeClr val="tx1">
                    <a:lumMod val="65000"/>
                    <a:lumOff val="35000"/>
                  </a:schemeClr>
                </a:solidFill>
                <a:latin typeface="+mj-lt"/>
              </a:rPr>
              <a:t> a </a:t>
            </a:r>
            <a:r>
              <a:rPr lang="cs-CZ" sz="2400" dirty="0">
                <a:solidFill>
                  <a:srgbClr val="00B050"/>
                </a:solidFill>
                <a:latin typeface="+mj-lt"/>
              </a:rPr>
              <a:t>slyšení</a:t>
            </a:r>
            <a:r>
              <a:rPr lang="cs-CZ" sz="2400" dirty="0">
                <a:solidFill>
                  <a:schemeClr val="tx1">
                    <a:lumMod val="65000"/>
                    <a:lumOff val="35000"/>
                  </a:schemeClr>
                </a:solidFill>
                <a:latin typeface="+mj-lt"/>
              </a:rPr>
              <a:t> </a:t>
            </a:r>
            <a:r>
              <a:rPr lang="cs-CZ" sz="2400" dirty="0">
                <a:solidFill>
                  <a:srgbClr val="FFC000"/>
                </a:solidFill>
                <a:latin typeface="+mj-lt"/>
              </a:rPr>
              <a:t>Božího Slova.</a:t>
            </a:r>
            <a:endParaRPr lang="cs-CZ" sz="2400" dirty="0">
              <a:solidFill>
                <a:srgbClr val="FFC000"/>
              </a:solidFill>
              <a:latin typeface="+mj-lt"/>
            </a:endParaRPr>
          </a:p>
        </p:txBody>
      </p:sp>
    </p:spTree>
    <p:extLst>
      <p:ext uri="{BB962C8B-B14F-4D97-AF65-F5344CB8AC3E}">
        <p14:creationId xmlns:p14="http://schemas.microsoft.com/office/powerpoint/2010/main" val="29940558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5506" y="1376070"/>
            <a:ext cx="8064895" cy="2862322"/>
          </a:xfrm>
          <a:prstGeom prst="rect">
            <a:avLst/>
          </a:prstGeom>
          <a:noFill/>
        </p:spPr>
        <p:txBody>
          <a:bodyPr wrap="square" rtlCol="0">
            <a:spAutoFit/>
          </a:bodyPr>
          <a:lstStyle/>
          <a:p>
            <a:r>
              <a:rPr lang="cs-CZ" sz="2000" dirty="0" smtClean="0">
                <a:solidFill>
                  <a:schemeClr val="accent5"/>
                </a:solidFill>
                <a:latin typeface="+mj-lt"/>
              </a:rPr>
              <a:t>Každou </a:t>
            </a:r>
            <a:r>
              <a:rPr lang="cs-CZ" sz="2000" dirty="0">
                <a:solidFill>
                  <a:schemeClr val="accent5"/>
                </a:solidFill>
                <a:latin typeface="+mj-lt"/>
              </a:rPr>
              <a:t>sobotu </a:t>
            </a:r>
            <a:r>
              <a:rPr lang="cs-CZ" sz="2000" dirty="0">
                <a:solidFill>
                  <a:srgbClr val="0070C0"/>
                </a:solidFill>
                <a:latin typeface="+mj-lt"/>
              </a:rPr>
              <a:t>mluvil</a:t>
            </a:r>
            <a:r>
              <a:rPr lang="cs-CZ" sz="2000" dirty="0">
                <a:solidFill>
                  <a:schemeClr val="accent5"/>
                </a:solidFill>
                <a:latin typeface="+mj-lt"/>
              </a:rPr>
              <a:t> v synagóze a </a:t>
            </a:r>
            <a:r>
              <a:rPr lang="cs-CZ" sz="2000" dirty="0">
                <a:solidFill>
                  <a:srgbClr val="0070C0"/>
                </a:solidFill>
                <a:latin typeface="+mj-lt"/>
              </a:rPr>
              <a:t>snažil se získat </a:t>
            </a:r>
            <a:r>
              <a:rPr lang="cs-CZ" sz="2000" dirty="0">
                <a:solidFill>
                  <a:schemeClr val="accent5"/>
                </a:solidFill>
                <a:latin typeface="+mj-lt"/>
              </a:rPr>
              <a:t>židy i pohany. A když přišli z Makedonie </a:t>
            </a:r>
            <a:r>
              <a:rPr lang="cs-CZ" sz="2000" dirty="0" err="1">
                <a:solidFill>
                  <a:schemeClr val="accent5"/>
                </a:solidFill>
                <a:latin typeface="+mj-lt"/>
              </a:rPr>
              <a:t>Silas</a:t>
            </a:r>
            <a:r>
              <a:rPr lang="cs-CZ" sz="2000" dirty="0">
                <a:solidFill>
                  <a:schemeClr val="accent5"/>
                </a:solidFill>
                <a:latin typeface="+mj-lt"/>
              </a:rPr>
              <a:t> a Timoteus, </a:t>
            </a:r>
            <a:r>
              <a:rPr lang="cs-CZ" sz="2000" dirty="0">
                <a:solidFill>
                  <a:srgbClr val="0070C0"/>
                </a:solidFill>
                <a:latin typeface="+mj-lt"/>
              </a:rPr>
              <a:t>věnoval se </a:t>
            </a:r>
            <a:r>
              <a:rPr lang="cs-CZ" sz="2000" dirty="0">
                <a:solidFill>
                  <a:schemeClr val="accent5"/>
                </a:solidFill>
                <a:latin typeface="+mj-lt"/>
              </a:rPr>
              <a:t>Pavel zcela </a:t>
            </a:r>
            <a:r>
              <a:rPr lang="cs-CZ" sz="2000" dirty="0">
                <a:solidFill>
                  <a:srgbClr val="0070C0"/>
                </a:solidFill>
                <a:latin typeface="+mj-lt"/>
              </a:rPr>
              <a:t>kázání a dokazoval </a:t>
            </a:r>
            <a:r>
              <a:rPr lang="cs-CZ" sz="2000" dirty="0">
                <a:solidFill>
                  <a:schemeClr val="accent5"/>
                </a:solidFill>
                <a:latin typeface="+mj-lt"/>
              </a:rPr>
              <a:t>židům, že Ježíš je zaslíbený Mesiáš…</a:t>
            </a:r>
          </a:p>
          <a:p>
            <a:r>
              <a:rPr lang="cs-CZ" sz="2000" dirty="0">
                <a:solidFill>
                  <a:schemeClr val="accent5"/>
                </a:solidFill>
                <a:latin typeface="+mj-lt"/>
              </a:rPr>
              <a:t>Představený synagógy </a:t>
            </a:r>
            <a:r>
              <a:rPr lang="cs-CZ" sz="2000" dirty="0" err="1">
                <a:solidFill>
                  <a:schemeClr val="accent5"/>
                </a:solidFill>
                <a:latin typeface="+mj-lt"/>
              </a:rPr>
              <a:t>Krispus</a:t>
            </a:r>
            <a:r>
              <a:rPr lang="cs-CZ" sz="2000" dirty="0">
                <a:solidFill>
                  <a:schemeClr val="accent5"/>
                </a:solidFill>
                <a:latin typeface="+mj-lt"/>
              </a:rPr>
              <a:t> a všichni, kteří byli v jeho domě, </a:t>
            </a:r>
            <a:r>
              <a:rPr lang="cs-CZ" sz="2000" dirty="0">
                <a:solidFill>
                  <a:schemeClr val="accent1">
                    <a:lumMod val="60000"/>
                    <a:lumOff val="40000"/>
                  </a:schemeClr>
                </a:solidFill>
                <a:latin typeface="+mj-lt"/>
              </a:rPr>
              <a:t>uvěřili </a:t>
            </a:r>
            <a:r>
              <a:rPr lang="cs-CZ" sz="2000" dirty="0">
                <a:solidFill>
                  <a:schemeClr val="accent5"/>
                </a:solidFill>
                <a:latin typeface="+mj-lt"/>
              </a:rPr>
              <a:t>Pánu; také mnozí z Korinťanů, kteří Pavla </a:t>
            </a:r>
            <a:r>
              <a:rPr lang="cs-CZ" sz="2000" dirty="0">
                <a:solidFill>
                  <a:srgbClr val="00B050"/>
                </a:solidFill>
                <a:latin typeface="+mj-lt"/>
              </a:rPr>
              <a:t>poslouchali,</a:t>
            </a:r>
            <a:r>
              <a:rPr lang="cs-CZ" sz="2000" dirty="0">
                <a:solidFill>
                  <a:schemeClr val="accent5"/>
                </a:solidFill>
                <a:latin typeface="+mj-lt"/>
              </a:rPr>
              <a:t> </a:t>
            </a:r>
            <a:r>
              <a:rPr lang="cs-CZ" sz="2000" dirty="0">
                <a:solidFill>
                  <a:schemeClr val="accent1">
                    <a:lumMod val="60000"/>
                    <a:lumOff val="40000"/>
                  </a:schemeClr>
                </a:solidFill>
                <a:latin typeface="+mj-lt"/>
              </a:rPr>
              <a:t>uvěřili a dali se pokřtít.</a:t>
            </a:r>
          </a:p>
          <a:p>
            <a:r>
              <a:rPr lang="cs-CZ" sz="2000" dirty="0">
                <a:solidFill>
                  <a:schemeClr val="accent5"/>
                </a:solidFill>
                <a:latin typeface="+mj-lt"/>
              </a:rPr>
              <a:t>Jedné noci měl Pavel vidění, v němž mu Pán řekl: „Neboj se! </a:t>
            </a:r>
            <a:r>
              <a:rPr lang="cs-CZ" sz="2000" dirty="0">
                <a:solidFill>
                  <a:srgbClr val="0070C0"/>
                </a:solidFill>
                <a:latin typeface="+mj-lt"/>
              </a:rPr>
              <a:t>Mluv a nemlč, </a:t>
            </a:r>
            <a:r>
              <a:rPr lang="cs-CZ" sz="2000" dirty="0">
                <a:solidFill>
                  <a:schemeClr val="accent5"/>
                </a:solidFill>
                <a:latin typeface="+mj-lt"/>
              </a:rPr>
              <a:t>protože já jsem s tebou a nikdo ti neublíží. Mnozí v tomto městě patří k mému lidu.“ A tak tam Pavel zůstal jeden a půl roku a </a:t>
            </a:r>
            <a:r>
              <a:rPr lang="cs-CZ" sz="2000" dirty="0">
                <a:solidFill>
                  <a:srgbClr val="0070C0"/>
                </a:solidFill>
                <a:latin typeface="+mj-lt"/>
              </a:rPr>
              <a:t>učil je </a:t>
            </a:r>
            <a:r>
              <a:rPr lang="cs-CZ" sz="2000" dirty="0">
                <a:solidFill>
                  <a:srgbClr val="FFC000"/>
                </a:solidFill>
                <a:latin typeface="+mj-lt"/>
              </a:rPr>
              <a:t>Božímu slovu.</a:t>
            </a:r>
          </a:p>
          <a:p>
            <a:pPr algn="r"/>
            <a:r>
              <a:rPr lang="cs-CZ" sz="2000" dirty="0" smtClean="0">
                <a:solidFill>
                  <a:schemeClr val="bg1">
                    <a:lumMod val="65000"/>
                  </a:schemeClr>
                </a:solidFill>
                <a:latin typeface="+mj-lt"/>
              </a:rPr>
              <a:t>Sk 18, 4-11</a:t>
            </a:r>
            <a:endParaRPr lang="cs-CZ" sz="2000" dirty="0">
              <a:solidFill>
                <a:schemeClr val="bg1">
                  <a:lumMod val="65000"/>
                </a:schemeClr>
              </a:solidFill>
              <a:latin typeface="+mj-lt"/>
            </a:endParaRPr>
          </a:p>
        </p:txBody>
      </p:sp>
      <p:sp>
        <p:nvSpPr>
          <p:cNvPr id="11" name="AutoShape 4" descr="data:image/jpeg;base64,/9j/4AAQSkZJRgABAQAAAQABAAD/2wCEAAkGBggGEQkIBwgKCQkKDRYNDQ8MDRoTFA4WHxwWFh8cHh4jJzIqIyUjJR4TITskLzM1LCw0FSo0NTMsNTIrLCwBCQoKDgwNGg8PGCkcHiQ1LTYxMjYpNSwpKSk0MTUqKSwsKSwsLCksLCwsNCwsKSksLCkpKSkpKSkpKSkpKSkpKf/AABEIARMAtwMBIgACEQEDEQH/xAAbAAEBAQEAAwEAAAAAAAAAAAAABwgGAwQFAv/EAD4QAQAAAwIKBwUGBgMAAAAAAAABAwQCBQYHCBEyNXJ0lLISFxhTVbHSEyExUsIVIlSRk9EUUWGBkqEjJIL/xAAYAQEBAQEBAAAAAAAAAAAAAAAAAwQCAf/EAB8RAQACAwEAAwEBAAAAAAAAAAABAgMTMhESUWEhMf/aAAwDAQACEQMRAD8AuIAAAAAAAAAAAAAAAAAAAAAAAAAAAAAAAAOAxr4dXpgVC7I3VZprX8VGbCZ7eXG1o+zzZs0YfNF5M+R7L2I9nyHfjP3XrhR3d2cPb9Z164Ud3dnD2/Wntqpqs0CM/deuFHd3Zw9v1qliwwrr8MKSbX3nZkWZ1iqtSYexsRs2ejCzLtfCMY+/70XVckWnyHNqTWPZdeA7cAAAAAAAAAAAAAAAACPZQujcW1P8pKwo9lC6NxbU/wApKeTmVMfUI2AxtYvuIbV1Rv8AM5JKBL7iG1dUb/M5JKuLpLLypADWygAAAAAAAAAAAAAAACPZQujcW1P8pKwo9lC6NxbU/wApKeTmVMfUI2AxtYvuIbV1Rv8AM5JKBL7iG1dUb/M5JKuLpLLypADWygAAAAAAAAAAAAAAACPZQujcW1P8pKwo9lC6NxbU/wApKeTmVMfUI2AxtYvuIbV1Rv8AM5JKBL7iG1dUb/M5JKuLpLLypADWygAAAAAAAAAOLvjG1g5cc+pu6tt1UKimt9CZ0JEbUM+aEfdH+8Hp9eGCfeVvDRR/GXrW+94+mw5pmnLMT40xiiYaF68ME+8reGideGCfeVvDRZ6Hm6z3VVoXrwwT7yt4aJ14YJ95W8NFnoN1jVVoXrwwT7yt4aKfY2sObpwyhdcLptT7UaWM2Mz2sqNjS9nmzf4xTsc2yTMePYxxE+gCagquK3GPceCNHOob0t1Fmfbqrc6Hs5MbcOjGzLh8f/MUqHVbfGfYc2rFo8loXrwwT7yt4aJ14YJ95W8NFnoU3WcaqtC9eGCfeVvDROvDBPvK3hos9BusaqtC9eGCfeVvDROvDBPvK3hos9BusaqtM4N4zbhwqnwu67LdTGojYtTP+STGzDNDNn9/94OsZ4xIa1l7pN+hodelvlHsoXrFZ8gAduAAGX8Zetb73j6bDmnS4y9a33vH02HNMNupba/5AA5dAAAAAAAAAAAAAAO+xIa1l7pN+hodnjEhrWXuk36Gh2vFyy5egBVIABKcKMStThDWV16WL4kyLNXM9pCxap42o2fdCHx6X9Hyuz5WePSOFtepaxxrrKkZLQinZ8rPHpHC2vUdnys8ekcLa9S1jzXX6NlkU7PlZ49I4W16js+Vnj0jhbXqWsNdfo2WRTs+Vnj0jhbXqcnh7i8nYCQorU6vl1n8ZG3CHQlRsdDo9D+cY58/S/00uj2ULo3FtT/KS4vSsV9h3S9pt5KNgMzQO5wHxWT8NqeZeMq85VJZsT7UjoW5EbcY5oWLWfP0ofN/pwy+4htXVG/zOSSpjiJt5LjJMxHsOc7PlZ49I4W16js+Vnj0jhbXqWsaNdfpn2WRTs+Vnj0jhbXqOz5WePSOFtepaw11+jZZFOz5WePSOFteo7PlZ49I4W16lrDXX6Nlk2wDxS1GB1XZvSbesqqswk25XQsyI2I/eze/P0o/yUkHcREfyHEzM/2QB68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WMIWbizxhD70/wCMf6SVheOdTSajN7aVLmdH4dOzCOb83Nq/KPHVZ+M+sedOz81n8zp2fms/m199m0f4Sn/Ss/sfZtH+Ep/0rP7I6f1bd+Mg9Oz81n81+xCxhG7ajNGEf+/M+GxJUD7No/wlP+lZ/Z5pUmVIh0ZMuxLs58+axZhCDumP4z64vk+UeeP2AqkAAAAAAAAAAAAAAAAAAAAAAAAAAAAAAAAAAAAAAAAAAAAAAAAAAAAAAAA//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AutoShape 6" descr="data:image/jpeg;base64,/9j/4AAQSkZJRgABAQAAAQABAAD/2wCEAAkGBggGEQkIBwgKCQkKDRYNDQ8MDRoTFA4WHxwWFh8cHh4jJzIqIyUjJR4TITskLzM1LCw0FSo0NTMsNTIrLCwBCQoKDgwNGg8PGCkcHiQ1LTYxMjYpNSwpKSk0MTUqKSwsKSwsLCksLCwsNCwsKSksLCkpKSkpKSkpKSkpKSkpKf/AABEIARMAtwMBIgACEQEDEQH/xAAbAAEBAQEAAwEAAAAAAAAAAAAABwgGAwQFAv/EAD4QAQAAAwIKBwUGBgMAAAAAAAABAwQCBQYHCBEyNXJ0lLISFxhTVbHSEyExUsIVIlSRk9EUUWGBkqEjJIL/xAAYAQEBAQEBAAAAAAAAAAAAAAAAAwQCAf/EAB8RAQACAwEAAwEBAAAAAAAAAAABAgMTMhESUWEhMf/aAAwDAQACEQMRAD8AuIAAAAAAAAAAAAAAAAAAAAAAAAAAAAAAAAOAxr4dXpgVC7I3VZprX8VGbCZ7eXG1o+zzZs0YfNF5M+R7L2I9nyHfjP3XrhR3d2cPb9Z164Ud3dnD2/Wntqpqs0CM/deuFHd3Zw9v1qliwwrr8MKSbX3nZkWZ1iqtSYexsRs2ejCzLtfCMY+/70XVckWnyHNqTWPZdeA7cAAAAAAAAAAAAAAAACPZQujcW1P8pKwo9lC6NxbU/wApKeTmVMfUI2AxtYvuIbV1Rv8AM5JKBL7iG1dUb/M5JKuLpLLypADWygAAAAAAAAAAAAAAACPZQujcW1P8pKwo9lC6NxbU/wApKeTmVMfUI2AxtYvuIbV1Rv8AM5JKBL7iG1dUb/M5JKuLpLLypADWygAAAAAAAAAAAAAAACPZQujcW1P8pKwo9lC6NxbU/wApKeTmVMfUI2AxtYvuIbV1Rv8AM5JKBL7iG1dUb/M5JKuLpLLypADWygAAAAAAAAAOLvjG1g5cc+pu6tt1UKimt9CZ0JEbUM+aEfdH+8Hp9eGCfeVvDRR/GXrW+94+mw5pmnLMT40xiiYaF68ME+8reGideGCfeVvDRZ6Hm6z3VVoXrwwT7yt4aJ14YJ95W8NFnoN1jVVoXrwwT7yt4aKfY2sObpwyhdcLptT7UaWM2Mz2sqNjS9nmzf4xTsc2yTMePYxxE+gCagquK3GPceCNHOob0t1Fmfbqrc6Hs5MbcOjGzLh8f/MUqHVbfGfYc2rFo8loXrwwT7yt4aJ14YJ95W8NFnoU3WcaqtC9eGCfeVvDROvDBPvK3hos9BusaqtC9eGCfeVvDROvDBPvK3hos9BusaqtM4N4zbhwqnwu67LdTGojYtTP+STGzDNDNn9/94OsZ4xIa1l7pN+hodelvlHsoXrFZ8gAduAAGX8Zetb73j6bDmnS4y9a33vH02HNMNupba/5AA5dAAAAAAAAAAAAAAO+xIa1l7pN+hodnjEhrWXuk36Gh2vFyy5egBVIABKcKMStThDWV16WL4kyLNXM9pCxap42o2fdCHx6X9Hyuz5WePSOFtepaxxrrKkZLQinZ8rPHpHC2vUdnys8ekcLa9S1jzXX6NlkU7PlZ49I4W16js+Vnj0jhbXqWsNdfo2WRTs+Vnj0jhbXqcnh7i8nYCQorU6vl1n8ZG3CHQlRsdDo9D+cY58/S/00uj2ULo3FtT/KS4vSsV9h3S9pt5KNgMzQO5wHxWT8NqeZeMq85VJZsT7UjoW5EbcY5oWLWfP0ofN/pwy+4htXVG/zOSSpjiJt5LjJMxHsOc7PlZ49I4W16js+Vnj0jhbXqWsaNdfpn2WRTs+Vnj0jhbXqOz5WePSOFtepaw11+jZZFOz5WePSOFteo7PlZ49I4W16lrDXX6Nlk2wDxS1GB1XZvSbesqqswk25XQsyI2I/eze/P0o/yUkHcREfyHEzM/2QB68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XRuLan+UlYUeyhdG4tqf5SU8nMqY+oRsBjaxfcQ2rqjf5nJJQJfcQ2rqjf5nJJVxdJZeVIAa2UAAAAAAAAAAAAAAAAR7KF0bi2p/lJWFHsoXRuLan+UlPJzKmPqEbAY2sX3ENq6o3+ZySUCX3ENq6o3+ZySVcXSWXlSAGtlAAAAAAAAAAAAAAAAEeyhdG4tqf5SVhR7KF0bi2p/lJTycypj6hGwGNrF9xDauqN/mcklAl9xDauqN/mcklXF0ll5UgBrZQAAAAAAAAAAAAAAABHsoWMIWbizxhD70/wCMf6SVheOdTSajN7aVLmdH4dOzCOb83Nq/KPHVZ+M+sedOz81n8zp2fms/m199m0f4Sn/Ss/sfZtH+Ep/0rP7I6f1bd+Mg9Oz81n81+xCxhG7ajNGEf+/M+GxJUD7No/wlP+lZ/Z5pUmVIh0ZMuxLs58+axZhCDumP4z64vk+UeeP2AqkAAAAAAAAAAAAAAAAAAAAAAAAAAAAAAAAAAAAAAAAAAAAAAAAAAAAAAAA//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 name="TextBox 6"/>
          <p:cNvSpPr txBox="1"/>
          <p:nvPr/>
        </p:nvSpPr>
        <p:spPr>
          <a:xfrm>
            <a:off x="5883" y="411510"/>
            <a:ext cx="9143999" cy="830997"/>
          </a:xfrm>
          <a:prstGeom prst="rect">
            <a:avLst/>
          </a:prstGeom>
          <a:noFill/>
        </p:spPr>
        <p:txBody>
          <a:bodyPr wrap="square" rtlCol="0">
            <a:spAutoFit/>
          </a:bodyPr>
          <a:lstStyle/>
          <a:p>
            <a:pPr algn="ctr"/>
            <a:r>
              <a:rPr lang="cs-CZ" sz="2400" dirty="0" smtClean="0">
                <a:solidFill>
                  <a:schemeClr val="accent1">
                    <a:lumMod val="60000"/>
                    <a:lumOff val="40000"/>
                  </a:schemeClr>
                </a:solidFill>
                <a:latin typeface="+mj-lt"/>
              </a:rPr>
              <a:t>Víra, záchrana a </a:t>
            </a:r>
            <a:r>
              <a:rPr lang="cs-CZ" sz="2400" dirty="0">
                <a:solidFill>
                  <a:schemeClr val="accent1">
                    <a:lumMod val="60000"/>
                    <a:lumOff val="40000"/>
                  </a:schemeClr>
                </a:solidFill>
                <a:latin typeface="+mj-lt"/>
              </a:rPr>
              <a:t>proměna </a:t>
            </a:r>
            <a:r>
              <a:rPr lang="cs-CZ" sz="2400" dirty="0" smtClean="0">
                <a:solidFill>
                  <a:schemeClr val="accent1">
                    <a:lumMod val="60000"/>
                    <a:lumOff val="40000"/>
                  </a:schemeClr>
                </a:solidFill>
                <a:latin typeface="+mj-lt"/>
              </a:rPr>
              <a:t>života</a:t>
            </a:r>
          </a:p>
          <a:p>
            <a:pPr algn="ctr"/>
            <a:r>
              <a:rPr lang="cs-CZ" sz="2400" dirty="0" smtClean="0">
                <a:solidFill>
                  <a:schemeClr val="tx1">
                    <a:lumMod val="65000"/>
                    <a:lumOff val="35000"/>
                  </a:schemeClr>
                </a:solidFill>
                <a:latin typeface="+mj-lt"/>
              </a:rPr>
              <a:t>skrze </a:t>
            </a:r>
            <a:r>
              <a:rPr lang="cs-CZ" sz="2400" dirty="0">
                <a:solidFill>
                  <a:srgbClr val="0070C0"/>
                </a:solidFill>
                <a:latin typeface="+mj-lt"/>
              </a:rPr>
              <a:t>zvěstování</a:t>
            </a:r>
            <a:r>
              <a:rPr lang="cs-CZ" sz="2400" dirty="0">
                <a:solidFill>
                  <a:schemeClr val="tx1">
                    <a:lumMod val="65000"/>
                    <a:lumOff val="35000"/>
                  </a:schemeClr>
                </a:solidFill>
                <a:latin typeface="+mj-lt"/>
              </a:rPr>
              <a:t> a </a:t>
            </a:r>
            <a:r>
              <a:rPr lang="cs-CZ" sz="2400" dirty="0">
                <a:solidFill>
                  <a:srgbClr val="00B050"/>
                </a:solidFill>
                <a:latin typeface="+mj-lt"/>
              </a:rPr>
              <a:t>slyšení</a:t>
            </a:r>
            <a:r>
              <a:rPr lang="cs-CZ" sz="2400" dirty="0">
                <a:solidFill>
                  <a:schemeClr val="tx1">
                    <a:lumMod val="65000"/>
                    <a:lumOff val="35000"/>
                  </a:schemeClr>
                </a:solidFill>
                <a:latin typeface="+mj-lt"/>
              </a:rPr>
              <a:t> </a:t>
            </a:r>
            <a:r>
              <a:rPr lang="cs-CZ" sz="2400" dirty="0">
                <a:solidFill>
                  <a:srgbClr val="FFC000"/>
                </a:solidFill>
                <a:latin typeface="+mj-lt"/>
              </a:rPr>
              <a:t>Božího Slova.</a:t>
            </a:r>
            <a:endParaRPr lang="cs-CZ" sz="2400" dirty="0">
              <a:solidFill>
                <a:srgbClr val="FFC000"/>
              </a:solidFill>
              <a:latin typeface="+mj-lt"/>
            </a:endParaRPr>
          </a:p>
        </p:txBody>
      </p:sp>
    </p:spTree>
    <p:extLst>
      <p:ext uri="{BB962C8B-B14F-4D97-AF65-F5344CB8AC3E}">
        <p14:creationId xmlns:p14="http://schemas.microsoft.com/office/powerpoint/2010/main" val="14275223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17348</TotalTime>
  <Words>1172</Words>
  <Application>Microsoft Office PowerPoint</Application>
  <PresentationFormat>On-screen Show (16:9)</PresentationFormat>
  <Paragraphs>56</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NewsPrint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Kdo je to Ježíš?</dc:title>
  <dc:creator>Petr</dc:creator>
  <cp:lastModifiedBy>Petr</cp:lastModifiedBy>
  <cp:revision>152</cp:revision>
  <cp:lastPrinted>2013-09-12T06:08:54Z</cp:lastPrinted>
  <dcterms:created xsi:type="dcterms:W3CDTF">2012-10-06T16:25:41Z</dcterms:created>
  <dcterms:modified xsi:type="dcterms:W3CDTF">2015-10-17T20:32:48Z</dcterms:modified>
</cp:coreProperties>
</file>