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88" r:id="rId3"/>
    <p:sldId id="291" r:id="rId4"/>
    <p:sldId id="290" r:id="rId5"/>
    <p:sldId id="281" r:id="rId6"/>
    <p:sldId id="286" r:id="rId7"/>
    <p:sldId id="271" r:id="rId8"/>
    <p:sldId id="292" r:id="rId9"/>
    <p:sldId id="274" r:id="rId10"/>
    <p:sldId id="277" r:id="rId11"/>
    <p:sldId id="284" r:id="rId12"/>
    <p:sldId id="285" r:id="rId1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hape 28"/>
          <p:cNvSpPr>
            <a:spLocks noGrp="1" noRot="1"/>
          </p:cNvSpPr>
          <p:nvPr>
            <p:ph type="sldImg" idx="2"/>
          </p:nvPr>
        </p:nvSpPr>
        <p:spPr/>
      </p:sp>
      <p:sp>
        <p:nvSpPr>
          <p:cNvPr id="1126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331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638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1843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150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4578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6626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28674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28"/>
          <p:cNvSpPr>
            <a:spLocks noGrp="1" noRot="1" noTextEdit="1"/>
          </p:cNvSpPr>
          <p:nvPr>
            <p:ph type="sldImg" idx="2"/>
          </p:nvPr>
        </p:nvSpPr>
        <p:spPr/>
      </p:sp>
      <p:sp>
        <p:nvSpPr>
          <p:cNvPr id="30722" name="Shape 29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2928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</p:sldLayoutIdLst>
  <p:transition spd="slow" advClick="0" advTm="15000">
    <p:fade/>
  </p:transition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.cz/ostrava/zi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mladezOstrav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24"/>
          <p:cNvSpPr txBox="1">
            <a:spLocks noGrp="1"/>
          </p:cNvSpPr>
          <p:nvPr>
            <p:ph type="subTitle" idx="1"/>
          </p:nvPr>
        </p:nvSpPr>
        <p:spPr>
          <a:xfrm>
            <a:off x="4859338" y="6308725"/>
            <a:ext cx="4105275" cy="549275"/>
          </a:xfrm>
        </p:spPr>
        <p:txBody>
          <a:bodyPr/>
          <a:lstStyle/>
          <a:p>
            <a:pPr algn="r"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>
                <a:srgbClr val="666666"/>
              </a:buClr>
              <a:buSzTx/>
              <a:buFontTx/>
              <a:buNone/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10243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0" y="908050"/>
            <a:ext cx="9144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SPOLEČNÁ SHROMÁŽDĚNÍ</a:t>
            </a:r>
          </a:p>
          <a:p>
            <a:pPr algn="ctr"/>
            <a:endParaRPr lang="cs-CZ" sz="1200" b="1">
              <a:solidFill>
                <a:schemeClr val="tx1"/>
              </a:solidFill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STŘEDA 18:30 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Biblická a modlitební hodina, slovo: Daniel Jurčo</a:t>
            </a:r>
          </a:p>
          <a:p>
            <a:pPr algn="ctr"/>
            <a:endParaRPr lang="cs-CZ" sz="2600">
              <a:solidFill>
                <a:schemeClr val="tx1"/>
              </a:solidFill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NEDĚLE  8:45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Modlitební chvíle</a:t>
            </a:r>
          </a:p>
          <a:p>
            <a:pPr algn="ctr"/>
            <a:endParaRPr lang="cs-CZ" sz="2600">
              <a:solidFill>
                <a:schemeClr val="tx1"/>
              </a:solidFill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NEDĚLE 9:30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Společná bohoslužba s Korejským sborem</a:t>
            </a:r>
          </a:p>
          <a:p>
            <a:pPr algn="ctr"/>
            <a:r>
              <a:rPr lang="cs-CZ" sz="2600">
                <a:solidFill>
                  <a:schemeClr val="tx1"/>
                </a:solidFill>
              </a:rPr>
              <a:t>slovo: pastor Sanggil Cho</a:t>
            </a:r>
            <a:r>
              <a:rPr lang="cs-CZ"/>
              <a:t> </a:t>
            </a:r>
            <a:endParaRPr lang="cs-CZ" sz="2600">
              <a:solidFill>
                <a:schemeClr val="tx1"/>
              </a:solidFill>
            </a:endParaRPr>
          </a:p>
          <a:p>
            <a:pPr algn="ctr"/>
            <a:endParaRPr lang="cs-CZ" sz="1200">
              <a:solidFill>
                <a:schemeClr val="tx1"/>
              </a:solidFill>
            </a:endParaRPr>
          </a:p>
          <a:p>
            <a:pPr algn="ctr"/>
            <a:endParaRPr lang="cs-CZ" sz="1200">
              <a:solidFill>
                <a:schemeClr val="tx1"/>
              </a:solidFill>
            </a:endParaRPr>
          </a:p>
          <a:p>
            <a:pPr algn="ctr"/>
            <a:r>
              <a:rPr lang="cs-CZ" sz="2600">
                <a:solidFill>
                  <a:schemeClr val="tx1"/>
                </a:solidFill>
              </a:rPr>
              <a:t>On-line přenos na internetu možno sledovat na adrese:</a:t>
            </a:r>
          </a:p>
          <a:p>
            <a:pPr algn="ctr"/>
            <a:r>
              <a:rPr lang="cs-CZ" sz="2600" u="sng">
                <a:solidFill>
                  <a:schemeClr val="tx1"/>
                </a:solidFill>
                <a:sym typeface="Trebuchet MS" pitchFamily="34" charset="0"/>
                <a:hlinkClick r:id="rId3"/>
              </a:rPr>
              <a:t>www.cb.cz/ostrava/zive</a:t>
            </a:r>
            <a:endParaRPr lang="cs-CZ" sz="2600" b="1">
              <a:solidFill>
                <a:schemeClr val="tx1"/>
              </a:solidFill>
            </a:endParaRPr>
          </a:p>
          <a:p>
            <a:pPr algn="ctr"/>
            <a:endParaRPr lang="cs-CZ" sz="2600" b="1">
              <a:solidFill>
                <a:schemeClr val="tx1"/>
              </a:solidFill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121025" y="765175"/>
            <a:ext cx="2701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NAROZENINY</a:t>
            </a:r>
          </a:p>
        </p:txBody>
      </p:sp>
      <p:sp>
        <p:nvSpPr>
          <p:cNvPr id="25607" name="Shape 74"/>
          <p:cNvSpPr txBox="1">
            <a:spLocks noChangeArrowheads="1"/>
          </p:cNvSpPr>
          <p:nvPr/>
        </p:nvSpPr>
        <p:spPr bwMode="auto">
          <a:xfrm>
            <a:off x="250825" y="1484313"/>
            <a:ext cx="8370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blahopřejeme všem !</a:t>
            </a:r>
          </a:p>
        </p:txBody>
      </p:sp>
      <p:sp>
        <p:nvSpPr>
          <p:cNvPr id="25608" name="Text Box 12"/>
          <p:cNvSpPr txBox="1">
            <a:spLocks noChangeArrowheads="1"/>
          </p:cNvSpPr>
          <p:nvPr/>
        </p:nvSpPr>
        <p:spPr bwMode="auto">
          <a:xfrm>
            <a:off x="468313" y="2636838"/>
            <a:ext cx="38655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/>
              <a:t>Pavla Fürstová (1.10.)</a:t>
            </a:r>
          </a:p>
          <a:p>
            <a:r>
              <a:rPr lang="cs-CZ" sz="2400"/>
              <a:t>Daniela Manďáková (1.10.)</a:t>
            </a:r>
          </a:p>
          <a:p>
            <a:r>
              <a:rPr lang="cs-CZ" sz="2400"/>
              <a:t>Adam Parma (2.10.)</a:t>
            </a:r>
          </a:p>
          <a:p>
            <a:r>
              <a:rPr lang="cs-CZ" sz="2400"/>
              <a:t>Tereza Juchelková (2.10.)</a:t>
            </a:r>
          </a:p>
          <a:p>
            <a:r>
              <a:rPr lang="cs-CZ" sz="2400"/>
              <a:t>Václav Šeděnka (5.10.) </a:t>
            </a:r>
          </a:p>
        </p:txBody>
      </p:sp>
      <p:sp>
        <p:nvSpPr>
          <p:cNvPr id="25609" name="Text Box 13"/>
          <p:cNvSpPr txBox="1">
            <a:spLocks noChangeArrowheads="1"/>
          </p:cNvSpPr>
          <p:nvPr/>
        </p:nvSpPr>
        <p:spPr bwMode="auto">
          <a:xfrm>
            <a:off x="5003800" y="2492375"/>
            <a:ext cx="3049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Z dětí:</a:t>
            </a:r>
          </a:p>
          <a:p>
            <a:pPr>
              <a:lnSpc>
                <a:spcPct val="130000"/>
              </a:lnSpc>
            </a:pPr>
            <a:endParaRPr lang="cs-CZ" sz="80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cs-CZ" sz="2400"/>
              <a:t>Vojta Čepelák (4.10.)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7651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331913" y="908050"/>
            <a:ext cx="6642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 b="1">
                <a:solidFill>
                  <a:schemeClr val="tx1"/>
                </a:solidFill>
              </a:rPr>
              <a:t>KOORDINÁTOR SOCIÁLNÍ POMOCI</a:t>
            </a:r>
            <a:endParaRPr lang="cs-CZ" sz="3000" b="1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27655" name="Shape 74"/>
          <p:cNvSpPr txBox="1">
            <a:spLocks noChangeArrowheads="1"/>
          </p:cNvSpPr>
          <p:nvPr/>
        </p:nvSpPr>
        <p:spPr bwMode="auto">
          <a:xfrm>
            <a:off x="323850" y="1916113"/>
            <a:ext cx="83708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>
                <a:solidFill>
                  <a:schemeClr val="tx1"/>
                </a:solidFill>
                <a:sym typeface="Trebuchet MS" pitchFamily="34" charset="0"/>
              </a:rPr>
              <a:t>Staršovstvo sboru pověřilo bratra Jana Kočnara koordinací pomoci sociálně potřebným lidem, kteří navštěvují náš sbor.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>
                <a:solidFill>
                  <a:schemeClr val="tx1"/>
                </a:solidFill>
                <a:sym typeface="Trebuchet MS" pitchFamily="34" charset="0"/>
              </a:rPr>
              <a:t>Pokud se na Vás někdo obrátí s prosbou o pomoc, můžete požádat o radu bratra Jana Kočnara, tak aby naše pomoc mohla být účelná a smysluplná.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9699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3132138" y="908050"/>
            <a:ext cx="2724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 b="1">
                <a:solidFill>
                  <a:schemeClr val="tx1"/>
                </a:solidFill>
              </a:rPr>
              <a:t>UPOZORNĚNÍ</a:t>
            </a:r>
            <a:endParaRPr lang="cs-CZ" sz="3000" b="1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29703" name="Shape 74"/>
          <p:cNvSpPr txBox="1">
            <a:spLocks noChangeArrowheads="1"/>
          </p:cNvSpPr>
          <p:nvPr/>
        </p:nvSpPr>
        <p:spPr bwMode="auto">
          <a:xfrm>
            <a:off x="323850" y="1916113"/>
            <a:ext cx="8370888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endParaRPr lang="cs-CZ" sz="2400" b="1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50825" y="1412875"/>
            <a:ext cx="8713788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2400" b="1">
              <a:solidFill>
                <a:schemeClr val="tx1"/>
              </a:solidFill>
            </a:endParaRP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NENECHÁVEJTE V PROSTORÁCH MODLITEBNY </a:t>
            </a: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SVÉ VĚCI BEZ DOZORU! </a:t>
            </a:r>
          </a:p>
          <a:p>
            <a:pPr algn="ctr"/>
            <a:endParaRPr lang="cs-CZ" sz="2400" b="1">
              <a:solidFill>
                <a:schemeClr val="tx1"/>
              </a:solidFill>
            </a:endParaRP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Navzdory tomu, že je ve vestibulu služba u dveří, která vítá příchozí a v průběhu bohoslužby monitoruje tento prostor, nemůžeme zcela zabránit riziku, </a:t>
            </a: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že dojde k odcizení vašich věcí. </a:t>
            </a:r>
          </a:p>
          <a:p>
            <a:pPr algn="ctr"/>
            <a:endParaRPr lang="cs-CZ" sz="2400" b="1">
              <a:solidFill>
                <a:schemeClr val="tx1"/>
              </a:solidFill>
            </a:endParaRP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NAŠE MODLITEBNA </a:t>
            </a:r>
          </a:p>
          <a:p>
            <a:pPr algn="ctr"/>
            <a:r>
              <a:rPr lang="cs-CZ" sz="2400" b="1">
                <a:solidFill>
                  <a:schemeClr val="tx1"/>
                </a:solidFill>
              </a:rPr>
              <a:t>JE VEŘEJNOSTI OTEVŘENÁ BUDOVA</a:t>
            </a:r>
          </a:p>
          <a:p>
            <a:pPr algn="ctr"/>
            <a:endParaRPr lang="cs-CZ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4859338" y="6308725"/>
            <a:ext cx="4105275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291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12292" name="Line 7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3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0" y="1052513"/>
            <a:ext cx="9144000" cy="399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2800" b="1">
              <a:solidFill>
                <a:schemeClr val="tx1"/>
              </a:solidFill>
            </a:endParaRPr>
          </a:p>
          <a:p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Klub Seniorů</a:t>
            </a:r>
          </a:p>
          <a:p>
            <a:pPr algn="ctr"/>
            <a:endParaRPr lang="cs-CZ"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POBYT V MALENOVICÍCH</a:t>
            </a: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30.9.-2.10.</a:t>
            </a: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130922 kLUB sENIORŮ ZÁŘÍ 2013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0"/>
            <a:ext cx="4694237" cy="6858000"/>
          </a:xfrm>
        </p:spPr>
      </p:pic>
    </p:spTree>
  </p:cSld>
  <p:clrMapOvr>
    <a:masterClrMapping/>
  </p:clrMapOvr>
  <p:transition spd="slow" advClick="0" advTm="1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4859338" y="6308725"/>
            <a:ext cx="4105275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363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15364" name="Line 7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0" y="1052513"/>
            <a:ext cx="91440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2800" b="1">
              <a:solidFill>
                <a:schemeClr val="tx1"/>
              </a:solidFill>
            </a:endParaRPr>
          </a:p>
          <a:p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3200" b="1">
                <a:solidFill>
                  <a:schemeClr val="tx1"/>
                </a:solidFill>
                <a:sym typeface="Trebuchet MS" pitchFamily="34" charset="0"/>
              </a:rPr>
              <a:t>PÁTEK 15:00</a:t>
            </a:r>
            <a:endParaRPr lang="cs-CZ" sz="2800" b="1">
              <a:solidFill>
                <a:schemeClr val="tx1"/>
              </a:solidFill>
            </a:endParaRP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DOROST - Archa</a:t>
            </a: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 b="1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3200">
              <a:solidFill>
                <a:schemeClr val="tx1"/>
              </a:solidFill>
              <a:sym typeface="Trebuchet MS" pitchFamily="34" charset="0"/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4859338" y="6308725"/>
            <a:ext cx="4105275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3" name="Line 9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0" y="908050"/>
            <a:ext cx="9144000" cy="448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 b="1">
                <a:solidFill>
                  <a:schemeClr val="tx1"/>
                </a:solidFill>
              </a:rPr>
              <a:t>SRDEČNĚ ZVEME NA DALŠÍ SETKÁNÍ</a:t>
            </a:r>
          </a:p>
          <a:p>
            <a:pPr algn="ctr"/>
            <a:endParaRPr lang="cs-CZ" sz="2600">
              <a:solidFill>
                <a:schemeClr val="tx1"/>
              </a:solidFill>
            </a:endParaRPr>
          </a:p>
          <a:p>
            <a:pPr algn="ctr"/>
            <a:endParaRPr lang="cs-CZ" sz="2600">
              <a:solidFill>
                <a:schemeClr val="tx1"/>
              </a:solidFill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PÁTEK 18:00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Mládež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  <a:hlinkClick r:id="rId3"/>
              </a:rPr>
              <a:t>www.facebook.com/mladezOstrava</a:t>
            </a:r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endParaRPr lang="cs-CZ" sz="2600">
              <a:solidFill>
                <a:schemeClr val="tx1"/>
              </a:solidFill>
              <a:sym typeface="Trebuchet MS" pitchFamily="34" charset="0"/>
            </a:endParaRPr>
          </a:p>
          <a:p>
            <a:pPr algn="ctr"/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NEDĚLE 18:45</a:t>
            </a:r>
          </a:p>
          <a:p>
            <a:pPr algn="ctr"/>
            <a:r>
              <a:rPr lang="cs-CZ" sz="2600">
                <a:solidFill>
                  <a:schemeClr val="tx1"/>
                </a:solidFill>
                <a:sym typeface="Trebuchet MS" pitchFamily="34" charset="0"/>
              </a:rPr>
              <a:t>Biblická skupinka mládeže</a:t>
            </a:r>
            <a:endParaRPr lang="cs-CZ" sz="2600">
              <a:solidFill>
                <a:schemeClr val="tx1"/>
              </a:solidFill>
            </a:endParaRPr>
          </a:p>
          <a:p>
            <a:pPr algn="ctr"/>
            <a:endParaRPr lang="cs-CZ" sz="2600" b="1">
              <a:solidFill>
                <a:schemeClr val="tx1"/>
              </a:solidFill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 descr="pozvánka kurz DO Ostrava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0"/>
            <a:ext cx="4721225" cy="6858000"/>
          </a:xfrm>
        </p:spPr>
      </p:pic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908050"/>
            <a:ext cx="91440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>
                <a:solidFill>
                  <a:schemeClr val="tx1"/>
                </a:solidFill>
              </a:rPr>
              <a:t>MIMOŘÁDNÝ PROGRAM</a:t>
            </a:r>
          </a:p>
          <a:p>
            <a:endParaRPr lang="cs-CZ" sz="2000" b="1">
              <a:solidFill>
                <a:schemeClr val="tx1"/>
              </a:solidFill>
            </a:endParaRPr>
          </a:p>
          <a:p>
            <a:pPr algn="ctr"/>
            <a:r>
              <a:rPr lang="cs-CZ" sz="3000" b="1">
                <a:solidFill>
                  <a:schemeClr val="tx1"/>
                </a:solidFill>
              </a:rPr>
              <a:t>KURZ DĚTSKÉHO ODBORU </a:t>
            </a:r>
          </a:p>
          <a:p>
            <a:pPr algn="ctr"/>
            <a:r>
              <a:rPr lang="cs-CZ" sz="3000" b="1">
                <a:solidFill>
                  <a:schemeClr val="tx1"/>
                </a:solidFill>
              </a:rPr>
              <a:t>PRO PRACOVNÍKY S DĚTMI</a:t>
            </a:r>
          </a:p>
          <a:p>
            <a:pPr algn="ctr"/>
            <a:endParaRPr lang="cs-CZ" sz="2400" b="1">
              <a:solidFill>
                <a:schemeClr val="tx1"/>
              </a:solidFill>
            </a:endParaRPr>
          </a:p>
          <a:p>
            <a:pPr algn="ctr"/>
            <a:r>
              <a:rPr lang="cs-CZ" sz="2400" b="1"/>
              <a:t>8.-9.11.2013</a:t>
            </a:r>
          </a:p>
          <a:p>
            <a:pPr algn="ctr"/>
            <a:r>
              <a:rPr lang="cs-CZ" sz="2400" b="1"/>
              <a:t>přihlášky do 20.10.2013</a:t>
            </a:r>
          </a:p>
          <a:p>
            <a:pPr algn="ctr"/>
            <a:endParaRPr lang="cs-CZ" sz="1200"/>
          </a:p>
          <a:p>
            <a:pPr algn="ctr"/>
            <a:r>
              <a:rPr lang="cs-CZ" sz="2400"/>
              <a:t>Kurz je určen pro pracovníky v besídkách, </a:t>
            </a:r>
          </a:p>
          <a:p>
            <a:pPr algn="ctr"/>
            <a:r>
              <a:rPr lang="cs-CZ" sz="2400"/>
              <a:t>dorostech, Awaně, dětských klubech …</a:t>
            </a:r>
          </a:p>
          <a:p>
            <a:pPr algn="ctr"/>
            <a:endParaRPr lang="cs-CZ" sz="1200"/>
          </a:p>
          <a:p>
            <a:pPr algn="ctr"/>
            <a:r>
              <a:rPr lang="cs-CZ" sz="2400"/>
              <a:t>Pořádá Dětský odbor Rady Církve bratrské </a:t>
            </a:r>
          </a:p>
          <a:p>
            <a:pPr algn="ctr"/>
            <a:r>
              <a:rPr lang="cs-CZ" sz="2400"/>
              <a:t>ve spolupráci s CB Ostrava</a:t>
            </a:r>
          </a:p>
          <a:p>
            <a:pPr algn="ctr"/>
            <a:endParaRPr lang="cs-CZ" sz="1200"/>
          </a:p>
          <a:p>
            <a:pPr algn="ctr"/>
            <a:r>
              <a:rPr lang="cs-CZ" sz="2400"/>
              <a:t>Bližší informace: br. Jakub Mrázek, 776 580 157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7" descr="130922 Relax pro ženy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0"/>
            <a:ext cx="4389437" cy="6858000"/>
          </a:xfrm>
        </p:spPr>
      </p:pic>
    </p:spTree>
  </p:cSld>
  <p:clrMapOvr>
    <a:masterClrMapping/>
  </p:clrMapOvr>
  <p:transition spd="slow" advClick="0" advTm="1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24"/>
          <p:cNvSpPr txBox="1">
            <a:spLocks noGrp="1"/>
          </p:cNvSpPr>
          <p:nvPr>
            <p:ph type="subTitle" idx="4294967295"/>
          </p:nvPr>
        </p:nvSpPr>
        <p:spPr>
          <a:xfrm>
            <a:off x="0" y="6308725"/>
            <a:ext cx="8964613" cy="549275"/>
          </a:xfrm>
        </p:spPr>
        <p:txBody>
          <a:bodyPr/>
          <a:lstStyle/>
          <a:p>
            <a:pPr indent="190500" algn="r" eaLnBrk="1" hangingPunct="1">
              <a:lnSpc>
                <a:spcPct val="115000"/>
              </a:lnSpc>
              <a:spcAft>
                <a:spcPts val="600"/>
              </a:spcAft>
              <a:buClr>
                <a:srgbClr val="666666"/>
              </a:buClr>
            </a:pPr>
            <a:r>
              <a:rPr lang="cs-CZ" sz="2000" b="1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s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borová oznámení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 29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</a:t>
            </a:r>
            <a:r>
              <a:rPr lang="cs-CZ" sz="2000" smtClean="0">
                <a:solidFill>
                  <a:schemeClr val="tx1"/>
                </a:solidFill>
                <a:latin typeface="Arial" charset="0"/>
                <a:cs typeface="Arial" charset="0"/>
                <a:sym typeface="Trebuchet MS" pitchFamily="34" charset="0"/>
              </a:rPr>
              <a:t>9</a:t>
            </a:r>
            <a:r>
              <a:rPr lang="cs-CZ" sz="2000" smtClean="0">
                <a:solidFill>
                  <a:schemeClr val="tx1"/>
                </a:solidFill>
                <a:latin typeface="Trebuchet MS" pitchFamily="34" charset="0"/>
                <a:cs typeface="Arial" charset="0"/>
                <a:sym typeface="Trebuchet MS" pitchFamily="34" charset="0"/>
              </a:rPr>
              <a:t>.2013</a:t>
            </a:r>
          </a:p>
          <a:p>
            <a:pPr indent="190500" algn="ctr" eaLnBrk="1" hangingPunct="1">
              <a:lnSpc>
                <a:spcPct val="80000"/>
              </a:lnSpc>
              <a:buClr>
                <a:srgbClr val="666666"/>
              </a:buClr>
            </a:pPr>
            <a:endParaRPr lang="cs-CZ" sz="17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Shape 26"/>
          <p:cNvSpPr txBox="1">
            <a:spLocks noChangeArrowheads="1"/>
          </p:cNvSpPr>
          <p:nvPr/>
        </p:nvSpPr>
        <p:spPr bwMode="auto">
          <a:xfrm>
            <a:off x="179388" y="0"/>
            <a:ext cx="8640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Sbor 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Církv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e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bratrsk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é</a:t>
            </a:r>
            <a:r>
              <a:rPr lang="cs-CZ" sz="2600" b="1">
                <a:solidFill>
                  <a:schemeClr val="tx1"/>
                </a:solidFill>
                <a:latin typeface="Trebuchet MS" pitchFamily="34" charset="0"/>
                <a:sym typeface="Trebuchet MS" pitchFamily="34" charset="0"/>
              </a:rPr>
              <a:t> v Ostravě</a:t>
            </a:r>
            <a:r>
              <a:rPr lang="cs-CZ" sz="2600" b="1">
                <a:solidFill>
                  <a:schemeClr val="tx1"/>
                </a:solidFill>
                <a:sym typeface="Trebuchet MS" pitchFamily="34" charset="0"/>
              </a:rPr>
              <a:t>  - OTEVŘENÁ RODINA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79388" y="620713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179388" y="6381750"/>
            <a:ext cx="87852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331913" y="908050"/>
            <a:ext cx="6302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000" b="1">
                <a:solidFill>
                  <a:schemeClr val="tx1"/>
                </a:solidFill>
                <a:sym typeface="Trebuchet MS" pitchFamily="34" charset="0"/>
              </a:rPr>
              <a:t>MODLITEBNÍ NÁMĚTY: NEMOCNÍ</a:t>
            </a:r>
          </a:p>
        </p:txBody>
      </p:sp>
      <p:sp>
        <p:nvSpPr>
          <p:cNvPr id="23559" name="Shape 74"/>
          <p:cNvSpPr txBox="1">
            <a:spLocks noChangeArrowheads="1"/>
          </p:cNvSpPr>
          <p:nvPr/>
        </p:nvSpPr>
        <p:spPr bwMode="auto">
          <a:xfrm>
            <a:off x="246063" y="1468438"/>
            <a:ext cx="8370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cs-CZ" sz="2400" b="1">
                <a:solidFill>
                  <a:schemeClr val="tx1"/>
                </a:solidFill>
                <a:sym typeface="Trebuchet MS" pitchFamily="34" charset="0"/>
              </a:rPr>
              <a:t>čas společných modliteb každý den 21:00</a:t>
            </a:r>
          </a:p>
        </p:txBody>
      </p:sp>
      <p:sp>
        <p:nvSpPr>
          <p:cNvPr id="23560" name="Shape 75"/>
          <p:cNvSpPr txBox="1">
            <a:spLocks noChangeArrowheads="1"/>
          </p:cNvSpPr>
          <p:nvPr/>
        </p:nvSpPr>
        <p:spPr bwMode="auto">
          <a:xfrm>
            <a:off x="5076825" y="1989138"/>
            <a:ext cx="30257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Jan Bartoň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Jiří Fojtík st.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Zdeněk Chromčák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Oliver Juchelka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František Maňásek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Václav Šeděnka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David English</a:t>
            </a:r>
          </a:p>
          <a:p>
            <a:pPr algn="just"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  <a:sym typeface="Trebuchet MS" pitchFamily="34" charset="0"/>
              </a:rPr>
              <a:t>Zdeněk Tobola</a:t>
            </a:r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331913" y="2205038"/>
            <a:ext cx="279558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Marie Gonová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Věra Chromčáková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Bohumíra Marková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Marta Straková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Marta Raczko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Olga Kampová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Marie Polohová</a:t>
            </a:r>
          </a:p>
          <a:p>
            <a:pPr>
              <a:lnSpc>
                <a:spcPct val="130000"/>
              </a:lnSpc>
            </a:pPr>
            <a:r>
              <a:rPr lang="cs-CZ" sz="2400">
                <a:solidFill>
                  <a:schemeClr val="tx1"/>
                </a:solidFill>
              </a:rPr>
              <a:t>Emílie Tobolová</a:t>
            </a: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360</Words>
  <PresentationFormat>Předvádění na obrazovce (4:3)</PresentationFormat>
  <Paragraphs>114</Paragraphs>
  <Slides>12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cp:lastModifiedBy>Jakub Mrázek</cp:lastModifiedBy>
  <cp:revision>27</cp:revision>
  <dcterms:modified xsi:type="dcterms:W3CDTF">2013-09-26T18:50:29Z</dcterms:modified>
</cp:coreProperties>
</file>