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88" r:id="rId3"/>
    <p:sldId id="291" r:id="rId4"/>
    <p:sldId id="290" r:id="rId5"/>
    <p:sldId id="281" r:id="rId6"/>
    <p:sldId id="271" r:id="rId7"/>
    <p:sldId id="295" r:id="rId8"/>
    <p:sldId id="274" r:id="rId9"/>
    <p:sldId id="277" r:id="rId10"/>
    <p:sldId id="294" r:id="rId11"/>
    <p:sldId id="285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2"/>
          <p:cNvSpPr>
            <a:spLocks noGrp="1" noRo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28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11266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13314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16386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18434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21506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24578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26626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28674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30722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292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</p:sldLayoutIdLst>
  <p:transition spd="slow" advClick="0" advTm="15000">
    <p:fade/>
  </p:transition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.cz/ostrava/ziv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ladezOstrav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druzeni@fishnetsro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24"/>
          <p:cNvSpPr txBox="1">
            <a:spLocks noGrp="1"/>
          </p:cNvSpPr>
          <p:nvPr>
            <p:ph type="subTitle" idx="1"/>
          </p:nvPr>
        </p:nvSpPr>
        <p:spPr>
          <a:xfrm>
            <a:off x="179388" y="6308725"/>
            <a:ext cx="8785225" cy="54927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Clr>
                <a:srgbClr val="666666"/>
              </a:buClr>
              <a:buSzTx/>
              <a:buFontTx/>
              <a:buNone/>
            </a:pPr>
            <a:r>
              <a:rPr lang="cs-CZ" sz="2000" b="1" smtClean="0">
                <a:solidFill>
                  <a:schemeClr val="tx1"/>
                </a:solidFill>
                <a:latin typeface="Arial" charset="0"/>
                <a:cs typeface="Arial" charset="0"/>
                <a:sym typeface="Trebuchet MS" pitchFamily="34" charset="0"/>
              </a:rPr>
              <a:t>Sbor Církve bratrské v Ostravě            </a:t>
            </a:r>
            <a:r>
              <a:rPr lang="cs-CZ" sz="2000" b="1" smtClean="0">
                <a:solidFill>
                  <a:schemeClr val="tx1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s</a:t>
            </a:r>
            <a:r>
              <a:rPr lang="cs-CZ" sz="2000" smtClean="0">
                <a:solidFill>
                  <a:schemeClr val="tx1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borová oznámení 2</a:t>
            </a:r>
            <a:r>
              <a:rPr lang="cs-CZ" sz="2000" smtClean="0">
                <a:solidFill>
                  <a:schemeClr val="tx1"/>
                </a:solidFill>
                <a:latin typeface="Arial" charset="0"/>
                <a:cs typeface="Arial" charset="0"/>
                <a:sym typeface="Trebuchet MS" pitchFamily="34" charset="0"/>
              </a:rPr>
              <a:t>7</a:t>
            </a:r>
            <a:r>
              <a:rPr lang="cs-CZ" sz="2000" smtClean="0">
                <a:solidFill>
                  <a:schemeClr val="tx1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</a:t>
            </a:r>
            <a:r>
              <a:rPr lang="cs-CZ" sz="2000" smtClean="0">
                <a:solidFill>
                  <a:schemeClr val="tx1"/>
                </a:solidFill>
                <a:latin typeface="Arial" charset="0"/>
                <a:cs typeface="Arial" charset="0"/>
                <a:sym typeface="Trebuchet MS" pitchFamily="34" charset="0"/>
              </a:rPr>
              <a:t>10</a:t>
            </a:r>
            <a:r>
              <a:rPr lang="cs-CZ" sz="2000" smtClean="0">
                <a:solidFill>
                  <a:schemeClr val="tx1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.2013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SzTx/>
              <a:buFontTx/>
              <a:buNone/>
            </a:pPr>
            <a:endParaRPr lang="cs-CZ" sz="1700" smtClean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45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0" y="333375"/>
            <a:ext cx="91440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>
                <a:solidFill>
                  <a:schemeClr val="tx1"/>
                </a:solidFill>
              </a:rPr>
              <a:t>SRDEČNĚ ZVEME NA SPOLEČNÁ SHROMÁŽDĚNÍ</a:t>
            </a:r>
          </a:p>
          <a:p>
            <a:pPr algn="ctr"/>
            <a:endParaRPr lang="cs-CZ" sz="1200" b="1">
              <a:solidFill>
                <a:schemeClr val="tx1"/>
              </a:solidFill>
            </a:endParaRPr>
          </a:p>
          <a:p>
            <a:pPr algn="ctr"/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STŘEDA 18:30 </a:t>
            </a: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Biblická a modlitební hodina, slovo: Marek Halfar</a:t>
            </a:r>
          </a:p>
          <a:p>
            <a:pPr algn="ctr"/>
            <a:endParaRPr lang="cs-CZ" sz="1600">
              <a:solidFill>
                <a:schemeClr val="tx1"/>
              </a:solidFill>
            </a:endParaRPr>
          </a:p>
          <a:p>
            <a:pPr algn="ctr"/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NEDĚLE  8:45</a:t>
            </a: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Modlitební chvíle</a:t>
            </a:r>
          </a:p>
          <a:p>
            <a:pPr algn="ctr"/>
            <a:endParaRPr lang="cs-CZ" sz="1600">
              <a:solidFill>
                <a:schemeClr val="tx1"/>
              </a:solidFill>
            </a:endParaRPr>
          </a:p>
          <a:p>
            <a:pPr algn="ctr"/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NEDĚLE 9:30</a:t>
            </a: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Bohoslužba, slovo: Daniel Jurčo</a:t>
            </a:r>
          </a:p>
          <a:p>
            <a:pPr algn="ctr"/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slavení Svaté Večeře Páně</a:t>
            </a:r>
            <a:endParaRPr lang="cs-CZ" sz="3200" b="1">
              <a:solidFill>
                <a:schemeClr val="tx1"/>
              </a:solidFill>
            </a:endParaRPr>
          </a:p>
          <a:p>
            <a:pPr algn="ctr"/>
            <a:endParaRPr lang="cs-CZ" sz="1600">
              <a:solidFill>
                <a:schemeClr val="tx1"/>
              </a:solidFill>
            </a:endParaRPr>
          </a:p>
          <a:p>
            <a:pPr algn="ctr"/>
            <a:r>
              <a:rPr lang="cs-CZ" sz="2800">
                <a:solidFill>
                  <a:schemeClr val="tx1"/>
                </a:solidFill>
              </a:rPr>
              <a:t>On-line přenos na internetu možno sledovat na adrese:</a:t>
            </a:r>
          </a:p>
          <a:p>
            <a:pPr algn="ctr"/>
            <a:r>
              <a:rPr lang="cs-CZ" sz="3200" u="sng">
                <a:solidFill>
                  <a:schemeClr val="tx1"/>
                </a:solidFill>
                <a:sym typeface="Trebuchet MS" pitchFamily="34" charset="0"/>
                <a:hlinkClick r:id="rId3"/>
              </a:rPr>
              <a:t>www.cb.cz/ostrava/zive</a:t>
            </a:r>
            <a:endParaRPr lang="cs-CZ" sz="3200" b="1">
              <a:solidFill>
                <a:schemeClr val="tx1"/>
              </a:solidFill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042988" y="260350"/>
            <a:ext cx="7026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NABÍDKA DUCHOVNÍ LITERATURY</a:t>
            </a:r>
          </a:p>
        </p:txBody>
      </p:sp>
      <p:sp>
        <p:nvSpPr>
          <p:cNvPr id="27655" name="Shape 74"/>
          <p:cNvSpPr txBox="1">
            <a:spLocks noChangeArrowheads="1"/>
          </p:cNvSpPr>
          <p:nvPr/>
        </p:nvSpPr>
        <p:spPr bwMode="auto">
          <a:xfrm>
            <a:off x="323850" y="1412875"/>
            <a:ext cx="84963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spcAft>
                <a:spcPts val="600"/>
              </a:spcAft>
            </a:pPr>
            <a:r>
              <a:rPr lang="cs-CZ" sz="2900" b="1">
                <a:solidFill>
                  <a:schemeClr val="tx1"/>
                </a:solidFill>
                <a:sym typeface="Trebuchet MS" pitchFamily="34" charset="0"/>
              </a:rPr>
              <a:t>čtení na každý den MANA</a:t>
            </a:r>
          </a:p>
          <a:p>
            <a:pPr algn="ctr">
              <a:spcAft>
                <a:spcPts val="600"/>
              </a:spcAft>
            </a:pPr>
            <a:r>
              <a:rPr lang="cs-CZ" sz="2900" b="1">
                <a:solidFill>
                  <a:schemeClr val="tx1"/>
                </a:solidFill>
                <a:sym typeface="Trebuchet MS" pitchFamily="34" charset="0"/>
              </a:rPr>
              <a:t>Časopis BRÁNA</a:t>
            </a:r>
          </a:p>
          <a:p>
            <a:pPr algn="ctr">
              <a:spcAft>
                <a:spcPts val="600"/>
              </a:spcAft>
            </a:pPr>
            <a:r>
              <a:rPr lang="cs-CZ" sz="2900" b="1">
                <a:solidFill>
                  <a:schemeClr val="tx1"/>
                </a:solidFill>
                <a:sym typeface="Trebuchet MS" pitchFamily="34" charset="0"/>
              </a:rPr>
              <a:t>Hesla Jednoty Bratrské</a:t>
            </a:r>
          </a:p>
          <a:p>
            <a:pPr algn="ctr">
              <a:spcAft>
                <a:spcPts val="600"/>
              </a:spcAft>
            </a:pPr>
            <a:endParaRPr lang="cs-CZ" sz="2900" b="1">
              <a:solidFill>
                <a:schemeClr val="tx1"/>
              </a:solidFill>
              <a:sym typeface="Trebuchet MS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cs-CZ" sz="2900" b="1">
                <a:solidFill>
                  <a:schemeClr val="tx1"/>
                </a:solidFill>
                <a:sym typeface="Trebuchet MS" pitchFamily="34" charset="0"/>
              </a:rPr>
              <a:t>Možno objednat ve vestibulu </a:t>
            </a:r>
          </a:p>
          <a:p>
            <a:pPr algn="ctr">
              <a:spcAft>
                <a:spcPts val="600"/>
              </a:spcAft>
            </a:pPr>
            <a:r>
              <a:rPr lang="cs-CZ" sz="2900" b="1">
                <a:solidFill>
                  <a:schemeClr val="tx1"/>
                </a:solidFill>
                <a:sym typeface="Trebuchet MS" pitchFamily="34" charset="0"/>
              </a:rPr>
              <a:t>u br. Mirka Panáčka.</a:t>
            </a:r>
          </a:p>
          <a:p>
            <a:pPr algn="ctr">
              <a:spcAft>
                <a:spcPts val="600"/>
              </a:spcAft>
            </a:pPr>
            <a:endParaRPr lang="cs-CZ" sz="2900" b="1">
              <a:solidFill>
                <a:schemeClr val="tx1"/>
              </a:solidFill>
              <a:sym typeface="Trebuchet MS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cs-CZ" sz="2900" b="1">
                <a:solidFill>
                  <a:schemeClr val="tx1"/>
                </a:solidFill>
                <a:sym typeface="Trebuchet MS" pitchFamily="34" charset="0"/>
              </a:rPr>
              <a:t>Stávajícím odběratelům BRÁNY se předplatné automaticky prodlužuje na další rok, </a:t>
            </a:r>
          </a:p>
          <a:p>
            <a:pPr algn="ctr">
              <a:spcAft>
                <a:spcPts val="600"/>
              </a:spcAft>
            </a:pPr>
            <a:r>
              <a:rPr lang="cs-CZ" sz="2900" b="1">
                <a:solidFill>
                  <a:schemeClr val="tx1"/>
                </a:solidFill>
                <a:sym typeface="Trebuchet MS" pitchFamily="34" charset="0"/>
              </a:rPr>
              <a:t>pokud odběr časopisu nezruší.</a:t>
            </a:r>
          </a:p>
          <a:p>
            <a:pPr algn="ctr">
              <a:spcAft>
                <a:spcPts val="600"/>
              </a:spcAft>
            </a:pPr>
            <a:endParaRPr lang="cs-CZ" sz="2900" b="1">
              <a:solidFill>
                <a:schemeClr val="tx1"/>
              </a:solidFill>
              <a:sym typeface="Trebuchet MS" pitchFamily="34" charset="0"/>
            </a:endParaRPr>
          </a:p>
        </p:txBody>
      </p:sp>
      <p:sp>
        <p:nvSpPr>
          <p:cNvPr id="27656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 b="1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 b="1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borová oznámení 2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7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10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203575" y="260350"/>
            <a:ext cx="272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000" b="1">
                <a:solidFill>
                  <a:schemeClr val="tx1"/>
                </a:solidFill>
              </a:rPr>
              <a:t>UPOZORNĚNÍ</a:t>
            </a:r>
            <a:endParaRPr lang="cs-CZ" sz="3000" b="1">
              <a:solidFill>
                <a:schemeClr val="tx1"/>
              </a:solidFill>
              <a:sym typeface="Trebuchet MS" pitchFamily="34" charset="0"/>
            </a:endParaRPr>
          </a:p>
        </p:txBody>
      </p:sp>
      <p:sp>
        <p:nvSpPr>
          <p:cNvPr id="29703" name="Shape 74"/>
          <p:cNvSpPr txBox="1">
            <a:spLocks noChangeArrowheads="1"/>
          </p:cNvSpPr>
          <p:nvPr/>
        </p:nvSpPr>
        <p:spPr bwMode="auto">
          <a:xfrm>
            <a:off x="323850" y="1916113"/>
            <a:ext cx="8370888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cs-CZ" sz="2400" b="1">
              <a:solidFill>
                <a:schemeClr val="tx1"/>
              </a:solidFill>
              <a:sym typeface="Trebuchet MS" pitchFamily="34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cs-CZ" sz="2400" b="1">
              <a:solidFill>
                <a:schemeClr val="tx1"/>
              </a:solidFill>
              <a:sym typeface="Trebuchet MS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50825" y="908050"/>
            <a:ext cx="8713788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000" b="1">
                <a:solidFill>
                  <a:schemeClr val="tx1"/>
                </a:solidFill>
              </a:rPr>
              <a:t>NENECHÁVEJTE V PROSTORÁCH MODLITEBNY </a:t>
            </a:r>
          </a:p>
          <a:p>
            <a:pPr algn="ctr"/>
            <a:r>
              <a:rPr lang="cs-CZ" sz="3000" b="1">
                <a:solidFill>
                  <a:schemeClr val="tx1"/>
                </a:solidFill>
              </a:rPr>
              <a:t>SVÉ VĚCI BEZ DOZORU! </a:t>
            </a:r>
          </a:p>
          <a:p>
            <a:pPr algn="ctr"/>
            <a:endParaRPr lang="cs-CZ" sz="1600" b="1">
              <a:solidFill>
                <a:schemeClr val="tx1"/>
              </a:solidFill>
            </a:endParaRPr>
          </a:p>
          <a:p>
            <a:pPr algn="ctr"/>
            <a:r>
              <a:rPr lang="cs-CZ" sz="3000" b="1">
                <a:solidFill>
                  <a:schemeClr val="tx1"/>
                </a:solidFill>
              </a:rPr>
              <a:t>Navzdory tomu, že je ve vestibulu služba u dveří, která vítá příchozí a v průběhu bohoslužby monitoruje tento prostor, nemůžeme zcela zabránit riziku, </a:t>
            </a:r>
          </a:p>
          <a:p>
            <a:pPr algn="ctr"/>
            <a:r>
              <a:rPr lang="cs-CZ" sz="3000" b="1">
                <a:solidFill>
                  <a:schemeClr val="tx1"/>
                </a:solidFill>
              </a:rPr>
              <a:t>že dojde k odcizení vašich věcí. </a:t>
            </a:r>
          </a:p>
          <a:p>
            <a:pPr algn="ctr"/>
            <a:endParaRPr lang="cs-CZ" sz="1600" b="1">
              <a:solidFill>
                <a:schemeClr val="tx1"/>
              </a:solidFill>
            </a:endParaRPr>
          </a:p>
          <a:p>
            <a:pPr algn="ctr"/>
            <a:r>
              <a:rPr lang="cs-CZ" sz="3000" b="1">
                <a:solidFill>
                  <a:schemeClr val="tx1"/>
                </a:solidFill>
              </a:rPr>
              <a:t>NAŠE MODLITEBNA </a:t>
            </a:r>
          </a:p>
          <a:p>
            <a:pPr algn="ctr"/>
            <a:r>
              <a:rPr lang="cs-CZ" sz="3000" b="1">
                <a:solidFill>
                  <a:schemeClr val="tx1"/>
                </a:solidFill>
              </a:rPr>
              <a:t>JE VEŘEJNOSTI OTEVŘENÁ BUDOVA</a:t>
            </a:r>
          </a:p>
          <a:p>
            <a:pPr algn="ctr"/>
            <a:endParaRPr lang="cs-CZ" sz="3000" b="1">
              <a:solidFill>
                <a:schemeClr val="tx1"/>
              </a:solidFill>
            </a:endParaRPr>
          </a:p>
        </p:txBody>
      </p:sp>
      <p:sp>
        <p:nvSpPr>
          <p:cNvPr id="29705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 b="1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 b="1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borová oznámení 2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7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10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3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0" y="549275"/>
            <a:ext cx="91440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chemeClr val="tx1"/>
                </a:solidFill>
              </a:rPr>
              <a:t>SRDEČNĚ ZVEME NA DALŠÍ SETKÁNÍ</a:t>
            </a:r>
          </a:p>
          <a:p>
            <a:pPr algn="ctr"/>
            <a:endParaRPr lang="cs-CZ" sz="3200" b="1">
              <a:solidFill>
                <a:schemeClr val="tx1"/>
              </a:solidFill>
            </a:endParaRPr>
          </a:p>
          <a:p>
            <a:endParaRPr lang="cs-CZ" sz="32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STŘEDA 15:00</a:t>
            </a:r>
          </a:p>
          <a:p>
            <a:pPr algn="ctr"/>
            <a:endParaRPr lang="cs-CZ" sz="3200" b="1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Klub Seniorů</a:t>
            </a:r>
          </a:p>
          <a:p>
            <a:pPr algn="ctr"/>
            <a:endParaRPr lang="cs-CZ" sz="3200">
              <a:sym typeface="Trebuchet MS" pitchFamily="34" charset="0"/>
            </a:endParaRPr>
          </a:p>
          <a:p>
            <a:pPr algn="ctr"/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Stárnutí mozku</a:t>
            </a:r>
          </a:p>
          <a:p>
            <a:pPr algn="ctr"/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MUDr. Tichopádová</a:t>
            </a:r>
          </a:p>
          <a:p>
            <a:pPr algn="ctr"/>
            <a:endParaRPr lang="cs-CZ" sz="3200" b="1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>
              <a:solidFill>
                <a:schemeClr val="tx1"/>
              </a:solidFill>
              <a:sym typeface="Trebuchet MS" pitchFamily="34" charset="0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6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 b="1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 b="1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borová oznámení 2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7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10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Untitled-TrueColor-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0"/>
            <a:ext cx="4579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5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0" y="1052513"/>
            <a:ext cx="914400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chemeClr val="tx1"/>
                </a:solidFill>
              </a:rPr>
              <a:t>SRDEČNĚ ZVEME NA DALŠÍ SETKÁNÍ</a:t>
            </a:r>
          </a:p>
          <a:p>
            <a:pPr algn="ctr"/>
            <a:endParaRPr lang="cs-CZ" sz="3200" b="1">
              <a:solidFill>
                <a:schemeClr val="tx1"/>
              </a:solidFill>
            </a:endParaRPr>
          </a:p>
          <a:p>
            <a:endParaRPr lang="cs-CZ" sz="32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 b="1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PÁTEK 15:00</a:t>
            </a:r>
            <a:endParaRPr lang="cs-CZ" sz="3200" b="1">
              <a:solidFill>
                <a:schemeClr val="tx1"/>
              </a:solidFill>
            </a:endParaRP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DOROST - Archa</a:t>
            </a:r>
          </a:p>
          <a:p>
            <a:pPr algn="ctr"/>
            <a:endParaRPr lang="cs-CZ" sz="32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 b="1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>
              <a:solidFill>
                <a:schemeClr val="tx1"/>
              </a:solidFill>
              <a:sym typeface="Trebuchet MS" pitchFamily="34" charset="0"/>
            </a:endParaRP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8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 b="1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 b="1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borová oznámení 2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7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10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Line 7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3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0" y="549275"/>
            <a:ext cx="91440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chemeClr val="tx1"/>
                </a:solidFill>
              </a:rPr>
              <a:t>SRDEČNĚ ZVEME NA DALŠÍ SETKÁNÍ</a:t>
            </a:r>
          </a:p>
          <a:p>
            <a:pPr algn="ctr"/>
            <a:endParaRPr lang="cs-CZ" sz="3200">
              <a:solidFill>
                <a:schemeClr val="tx1"/>
              </a:solidFill>
            </a:endParaRPr>
          </a:p>
          <a:p>
            <a:pPr algn="ctr"/>
            <a:endParaRPr lang="cs-CZ" sz="3200">
              <a:solidFill>
                <a:schemeClr val="tx1"/>
              </a:solidFill>
            </a:endParaRPr>
          </a:p>
          <a:p>
            <a:pPr algn="ctr"/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PÁTEK 18:00</a:t>
            </a: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Mládež</a:t>
            </a: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  <a:hlinkClick r:id="rId3"/>
              </a:rPr>
              <a:t>www.facebook.com/mladezOstrava</a:t>
            </a:r>
            <a:endParaRPr lang="cs-CZ" sz="32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endParaRPr lang="cs-CZ" sz="3200">
              <a:solidFill>
                <a:schemeClr val="tx1"/>
              </a:solidFill>
              <a:sym typeface="Trebuchet MS" pitchFamily="34" charset="0"/>
            </a:endParaRPr>
          </a:p>
          <a:p>
            <a:pPr algn="ctr"/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NEDĚLE 18:45</a:t>
            </a:r>
          </a:p>
          <a:p>
            <a:pPr algn="ctr"/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Biblická skupinka mládeže</a:t>
            </a:r>
            <a:endParaRPr lang="cs-CZ" sz="3200">
              <a:solidFill>
                <a:schemeClr val="tx1"/>
              </a:solidFill>
            </a:endParaRPr>
          </a:p>
          <a:p>
            <a:pPr algn="ctr"/>
            <a:endParaRPr lang="cs-CZ" sz="3200" b="1">
              <a:solidFill>
                <a:schemeClr val="tx1"/>
              </a:solidFill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6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 b="1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 b="1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borová oznámení 2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7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10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549275"/>
            <a:ext cx="9144000" cy="538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000" b="1">
                <a:solidFill>
                  <a:schemeClr val="tx1"/>
                </a:solidFill>
              </a:rPr>
              <a:t>FISHNET THANSKGIVING </a:t>
            </a:r>
          </a:p>
          <a:p>
            <a:pPr algn="ctr"/>
            <a:endParaRPr lang="cs-CZ" sz="3000" b="1">
              <a:solidFill>
                <a:schemeClr val="tx1"/>
              </a:solidFill>
            </a:endParaRPr>
          </a:p>
          <a:p>
            <a:pPr algn="ctr"/>
            <a:r>
              <a:rPr lang="cs-CZ" sz="2400" b="1"/>
              <a:t>23.11.2013 </a:t>
            </a:r>
          </a:p>
          <a:p>
            <a:pPr algn="ctr"/>
            <a:r>
              <a:rPr lang="cs-CZ" sz="2400" b="1"/>
              <a:t>ve sborové  kavárně</a:t>
            </a:r>
          </a:p>
          <a:p>
            <a:pPr algn="ctr"/>
            <a:endParaRPr lang="cs-CZ" sz="2400" b="1"/>
          </a:p>
          <a:p>
            <a:pPr algn="ctr"/>
            <a:r>
              <a:rPr lang="cs-CZ" sz="2400"/>
              <a:t>Celodenní program plný her, znalostních kvízů, </a:t>
            </a:r>
          </a:p>
          <a:p>
            <a:pPr algn="ctr"/>
            <a:r>
              <a:rPr lang="cs-CZ" sz="2400"/>
              <a:t>příležitostí popovídání s rodilými mluvčími,</a:t>
            </a:r>
          </a:p>
          <a:p>
            <a:pPr algn="ctr"/>
            <a:r>
              <a:rPr lang="cs-CZ" sz="2400"/>
              <a:t> tradicí ke dni díkůvzdání, aktivit venku i vevnitř. </a:t>
            </a:r>
          </a:p>
          <a:p>
            <a:pPr algn="ctr"/>
            <a:endParaRPr lang="cs-CZ" sz="2400"/>
          </a:p>
          <a:p>
            <a:pPr algn="ctr"/>
            <a:r>
              <a:rPr lang="cs-CZ" sz="2400"/>
              <a:t>Cena při přihlášení 200 Kč, později 250 Kč. </a:t>
            </a:r>
          </a:p>
          <a:p>
            <a:pPr algn="ctr"/>
            <a:endParaRPr lang="cs-CZ" sz="2400"/>
          </a:p>
          <a:p>
            <a:pPr algn="ctr"/>
            <a:r>
              <a:rPr lang="cs-CZ" sz="2400"/>
              <a:t>Bližší info: </a:t>
            </a:r>
          </a:p>
          <a:p>
            <a:pPr algn="ctr"/>
            <a:r>
              <a:rPr lang="cs-CZ" sz="2400"/>
              <a:t>596 964 606, 774 446 610</a:t>
            </a:r>
          </a:p>
          <a:p>
            <a:pPr algn="ctr"/>
            <a:r>
              <a:rPr lang="cs-CZ" sz="2400" b="1">
                <a:hlinkClick r:id="rId3"/>
              </a:rPr>
              <a:t>sdruzeni@fishnetsro.cz</a:t>
            </a:r>
            <a:r>
              <a:rPr lang="cs-CZ" sz="2400" b="1"/>
              <a:t> .</a:t>
            </a:r>
            <a:r>
              <a:rPr lang="cs-CZ" sz="2400"/>
              <a:t> 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20487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 b="1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 b="1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borová oznámení 2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7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10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 descr="131101 ThanskGiving Day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926263"/>
          </a:xfrm>
        </p:spPr>
      </p:pic>
    </p:spTree>
  </p:cSld>
  <p:clrMapOvr>
    <a:masterClrMapping/>
  </p:clrMapOvr>
  <p:transition spd="slow" advClick="0" advTm="15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331913" y="404813"/>
            <a:ext cx="6707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MODLITEBNÍ NÁMĚTY: NEMOCNÍ</a:t>
            </a:r>
          </a:p>
        </p:txBody>
      </p:sp>
      <p:sp>
        <p:nvSpPr>
          <p:cNvPr id="23559" name="Shape 74"/>
          <p:cNvSpPr txBox="1">
            <a:spLocks noChangeArrowheads="1"/>
          </p:cNvSpPr>
          <p:nvPr/>
        </p:nvSpPr>
        <p:spPr bwMode="auto">
          <a:xfrm>
            <a:off x="395288" y="981075"/>
            <a:ext cx="8370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čas společných modliteb každý den 21:00</a:t>
            </a:r>
          </a:p>
        </p:txBody>
      </p:sp>
      <p:sp>
        <p:nvSpPr>
          <p:cNvPr id="23560" name="Shape 75"/>
          <p:cNvSpPr txBox="1">
            <a:spLocks noChangeArrowheads="1"/>
          </p:cNvSpPr>
          <p:nvPr/>
        </p:nvSpPr>
        <p:spPr bwMode="auto">
          <a:xfrm>
            <a:off x="5076825" y="1700213"/>
            <a:ext cx="381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just"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Jan Bartoň</a:t>
            </a:r>
          </a:p>
          <a:p>
            <a:pPr algn="just"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Jiří Fojtík st.</a:t>
            </a:r>
          </a:p>
          <a:p>
            <a:pPr algn="just"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Zdeněk Chromčák</a:t>
            </a:r>
          </a:p>
          <a:p>
            <a:pPr algn="just"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Oliver Juchelka</a:t>
            </a:r>
          </a:p>
          <a:p>
            <a:pPr algn="just"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František Maňásek</a:t>
            </a:r>
          </a:p>
          <a:p>
            <a:pPr algn="just"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Václav Šeděnka</a:t>
            </a:r>
          </a:p>
          <a:p>
            <a:pPr algn="just"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David English</a:t>
            </a:r>
          </a:p>
          <a:p>
            <a:pPr algn="just"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  <a:sym typeface="Trebuchet MS" pitchFamily="34" charset="0"/>
              </a:rPr>
              <a:t>Zdeněk Tobola</a:t>
            </a: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539750" y="1557338"/>
            <a:ext cx="3657600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</a:rPr>
              <a:t>Marie Gonová</a:t>
            </a:r>
          </a:p>
          <a:p>
            <a:pPr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</a:rPr>
              <a:t>Věra Chromčáková</a:t>
            </a:r>
          </a:p>
          <a:p>
            <a:pPr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</a:rPr>
              <a:t>Bohumíra Marková</a:t>
            </a:r>
          </a:p>
          <a:p>
            <a:pPr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</a:rPr>
              <a:t>Marta Straková</a:t>
            </a:r>
          </a:p>
          <a:p>
            <a:pPr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</a:rPr>
              <a:t>Marta Raczko</a:t>
            </a:r>
          </a:p>
          <a:p>
            <a:pPr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</a:rPr>
              <a:t>Olga Kampová</a:t>
            </a:r>
          </a:p>
          <a:p>
            <a:pPr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</a:rPr>
              <a:t>Marie Polohová</a:t>
            </a:r>
          </a:p>
          <a:p>
            <a:pPr>
              <a:lnSpc>
                <a:spcPct val="110000"/>
              </a:lnSpc>
            </a:pPr>
            <a:r>
              <a:rPr lang="cs-CZ" sz="3200">
                <a:solidFill>
                  <a:schemeClr val="tx1"/>
                </a:solidFill>
              </a:rPr>
              <a:t>Emílie Tobolová</a:t>
            </a:r>
          </a:p>
        </p:txBody>
      </p:sp>
      <p:sp>
        <p:nvSpPr>
          <p:cNvPr id="23562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 b="1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 b="1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borová oznámení 2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7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10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79388" y="1889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059113" y="404813"/>
            <a:ext cx="2871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NAROZENINY</a:t>
            </a:r>
          </a:p>
        </p:txBody>
      </p:sp>
      <p:sp>
        <p:nvSpPr>
          <p:cNvPr id="25607" name="Shape 74"/>
          <p:cNvSpPr txBox="1">
            <a:spLocks noChangeArrowheads="1"/>
          </p:cNvSpPr>
          <p:nvPr/>
        </p:nvSpPr>
        <p:spPr bwMode="auto">
          <a:xfrm>
            <a:off x="468313" y="981075"/>
            <a:ext cx="8370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3200" b="1">
                <a:solidFill>
                  <a:schemeClr val="tx1"/>
                </a:solidFill>
                <a:sym typeface="Trebuchet MS" pitchFamily="34" charset="0"/>
              </a:rPr>
              <a:t>blahopřejeme všem !</a:t>
            </a:r>
          </a:p>
        </p:txBody>
      </p:sp>
      <p:sp>
        <p:nvSpPr>
          <p:cNvPr id="25608" name="Text Box 12"/>
          <p:cNvSpPr txBox="1">
            <a:spLocks noChangeArrowheads="1"/>
          </p:cNvSpPr>
          <p:nvPr/>
        </p:nvSpPr>
        <p:spPr bwMode="auto">
          <a:xfrm>
            <a:off x="2268538" y="1844675"/>
            <a:ext cx="48053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200">
                <a:solidFill>
                  <a:schemeClr val="tx1"/>
                </a:solidFill>
              </a:rPr>
              <a:t>Lukáš Komárek (27.10.)</a:t>
            </a:r>
          </a:p>
          <a:p>
            <a:pPr algn="ctr"/>
            <a:r>
              <a:rPr lang="cs-CZ" sz="3200">
                <a:solidFill>
                  <a:schemeClr val="tx1"/>
                </a:solidFill>
              </a:rPr>
              <a:t>Marcela Zončová (31.10.)</a:t>
            </a:r>
          </a:p>
          <a:p>
            <a:pPr algn="ctr"/>
            <a:endParaRPr lang="cs-CZ" sz="3200">
              <a:solidFill>
                <a:schemeClr val="tx1"/>
              </a:solidFill>
            </a:endParaRPr>
          </a:p>
        </p:txBody>
      </p:sp>
      <p:sp>
        <p:nvSpPr>
          <p:cNvPr id="25609" name="Text Box 12"/>
          <p:cNvSpPr txBox="1">
            <a:spLocks noChangeArrowheads="1"/>
          </p:cNvSpPr>
          <p:nvPr/>
        </p:nvSpPr>
        <p:spPr bwMode="auto">
          <a:xfrm>
            <a:off x="1908175" y="3213100"/>
            <a:ext cx="56197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200">
                <a:solidFill>
                  <a:schemeClr val="tx1"/>
                </a:solidFill>
              </a:rPr>
              <a:t>Z dětí:</a:t>
            </a:r>
          </a:p>
          <a:p>
            <a:pPr algn="ctr"/>
            <a:endParaRPr lang="cs-CZ" sz="3200">
              <a:solidFill>
                <a:schemeClr val="tx1"/>
              </a:solidFill>
            </a:endParaRPr>
          </a:p>
          <a:p>
            <a:pPr algn="ctr"/>
            <a:r>
              <a:rPr lang="cs-CZ" sz="3200">
                <a:solidFill>
                  <a:schemeClr val="tx1"/>
                </a:solidFill>
              </a:rPr>
              <a:t>Tobiáš Daniel Valíček (28.10.)</a:t>
            </a:r>
          </a:p>
          <a:p>
            <a:pPr algn="ctr"/>
            <a:r>
              <a:rPr lang="cs-CZ" sz="3200">
                <a:solidFill>
                  <a:schemeClr val="tx1"/>
                </a:solidFill>
              </a:rPr>
              <a:t>Matyáš Javorek (31.10.)</a:t>
            </a:r>
          </a:p>
          <a:p>
            <a:pPr algn="ctr"/>
            <a:endParaRPr lang="cs-CZ" sz="3200">
              <a:solidFill>
                <a:schemeClr val="tx1"/>
              </a:solidFill>
            </a:endParaRPr>
          </a:p>
        </p:txBody>
      </p:sp>
      <p:sp>
        <p:nvSpPr>
          <p:cNvPr id="25611" name="Shape 24"/>
          <p:cNvSpPr txBox="1">
            <a:spLocks/>
          </p:cNvSpPr>
          <p:nvPr/>
        </p:nvSpPr>
        <p:spPr bwMode="auto">
          <a:xfrm>
            <a:off x="179388" y="6308725"/>
            <a:ext cx="8785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indent="190500" algn="ctr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 b="1">
                <a:solidFill>
                  <a:schemeClr val="tx1"/>
                </a:solidFill>
                <a:sym typeface="Trebuchet MS" pitchFamily="34" charset="0"/>
              </a:rPr>
              <a:t>Sbor Církve bratrské v Ostravě            </a:t>
            </a:r>
            <a:r>
              <a:rPr lang="cs-CZ" sz="2000" b="1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s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borová oznámení 2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7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</a:t>
            </a:r>
            <a:r>
              <a:rPr lang="cs-CZ" sz="2000">
                <a:solidFill>
                  <a:schemeClr val="tx1"/>
                </a:solidFill>
                <a:sym typeface="Trebuchet MS" pitchFamily="34" charset="0"/>
              </a:rPr>
              <a:t>10</a:t>
            </a:r>
            <a:r>
              <a:rPr lang="cs-CZ" sz="2000">
                <a:solidFill>
                  <a:schemeClr val="tx1"/>
                </a:solidFill>
                <a:latin typeface="Trebuchet MS" pitchFamily="34" charset="0"/>
                <a:sym typeface="Trebuchet MS" pitchFamily="34" charset="0"/>
              </a:rPr>
              <a:t>.2013</a:t>
            </a:r>
          </a:p>
          <a:p>
            <a:pPr indent="190500" algn="ctr">
              <a:lnSpc>
                <a:spcPct val="80000"/>
              </a:lnSpc>
              <a:buClr>
                <a:srgbClr val="666666"/>
              </a:buClr>
            </a:pPr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326</Words>
  <PresentationFormat>Předvádění na obrazovce (4:3)</PresentationFormat>
  <Paragraphs>108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Výchozí návrh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Jakub Mrázek</cp:lastModifiedBy>
  <cp:revision>34</cp:revision>
  <dcterms:modified xsi:type="dcterms:W3CDTF">2013-10-24T21:33:31Z</dcterms:modified>
</cp:coreProperties>
</file>