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88" r:id="rId3"/>
    <p:sldId id="291" r:id="rId4"/>
    <p:sldId id="290" r:id="rId5"/>
    <p:sldId id="281" r:id="rId6"/>
    <p:sldId id="298" r:id="rId7"/>
    <p:sldId id="300" r:id="rId8"/>
    <p:sldId id="301" r:id="rId9"/>
    <p:sldId id="299" r:id="rId10"/>
    <p:sldId id="271" r:id="rId11"/>
    <p:sldId id="295" r:id="rId12"/>
    <p:sldId id="274" r:id="rId13"/>
    <p:sldId id="277" r:id="rId14"/>
    <p:sldId id="294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28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126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331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638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843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355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867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3174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3379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35842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928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</p:sldLayoutIdLst>
  <p:transition spd="slow" advClick="0" advTm="15000">
    <p:fade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.cz/ostrava/zi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druzeni@fishnetsro.cz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ladezOstrav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24"/>
          <p:cNvSpPr txBox="1">
            <a:spLocks noGrp="1"/>
          </p:cNvSpPr>
          <p:nvPr>
            <p:ph type="subTitle" idx="1"/>
          </p:nvPr>
        </p:nvSpPr>
        <p:spPr>
          <a:xfrm>
            <a:off x="179388" y="6308725"/>
            <a:ext cx="8785225" cy="5492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666666"/>
              </a:buClr>
              <a:buSzTx/>
              <a:buFontTx/>
              <a:buNone/>
            </a:pPr>
            <a:r>
              <a:rPr lang="cs-CZ" sz="2000" b="1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Sbor Církve bratrské v Ostravě            </a:t>
            </a: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 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17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11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43" name="Line 7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4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0" y="333375"/>
            <a:ext cx="9144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SPOLEČNÁ SHROMÁŽDĚNÍ</a:t>
            </a:r>
          </a:p>
          <a:p>
            <a:pPr algn="ctr"/>
            <a:endParaRPr lang="cs-CZ" sz="1200" b="1">
              <a:solidFill>
                <a:schemeClr val="tx1"/>
              </a:solidFill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STŘEDA 18:30 </a:t>
            </a:r>
          </a:p>
          <a:p>
            <a:pPr algn="ctr"/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Biblická a modlitební hodina</a:t>
            </a:r>
          </a:p>
          <a:p>
            <a:pPr algn="ctr"/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slovo: Daniel Jurčo</a:t>
            </a:r>
          </a:p>
          <a:p>
            <a:pPr algn="ctr"/>
            <a:endParaRPr lang="cs-CZ" sz="1800">
              <a:solidFill>
                <a:schemeClr val="tx1"/>
              </a:solidFill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NEDĚLE  8:45</a:t>
            </a:r>
          </a:p>
          <a:p>
            <a:pPr algn="ctr"/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Modlitební chvíle</a:t>
            </a:r>
          </a:p>
          <a:p>
            <a:pPr algn="ctr"/>
            <a:endParaRPr lang="cs-CZ" sz="1600">
              <a:solidFill>
                <a:schemeClr val="tx1"/>
              </a:solidFill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NEDĚLE 9:30</a:t>
            </a:r>
          </a:p>
          <a:p>
            <a:pPr algn="ctr"/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Bohoslužba, slovo:Jiří Valeš</a:t>
            </a:r>
          </a:p>
          <a:p>
            <a:pPr algn="ctr"/>
            <a:endParaRPr lang="cs-CZ" sz="1600" b="1">
              <a:solidFill>
                <a:schemeClr val="tx1"/>
              </a:solidFill>
            </a:endParaRPr>
          </a:p>
          <a:p>
            <a:pPr algn="ctr"/>
            <a:endParaRPr lang="cs-CZ" sz="1600">
              <a:solidFill>
                <a:schemeClr val="tx1"/>
              </a:solidFill>
            </a:endParaRPr>
          </a:p>
          <a:p>
            <a:pPr algn="ctr"/>
            <a:r>
              <a:rPr lang="cs-CZ" sz="2800">
                <a:solidFill>
                  <a:schemeClr val="tx1"/>
                </a:solidFill>
              </a:rPr>
              <a:t>On-line přenos na internetu možno sledovat na adrese:</a:t>
            </a:r>
          </a:p>
          <a:p>
            <a:pPr algn="ctr"/>
            <a:r>
              <a:rPr lang="cs-CZ" sz="3200" u="sng">
                <a:solidFill>
                  <a:schemeClr val="tx1"/>
                </a:solidFill>
                <a:sym typeface="Trebuchet MS" pitchFamily="34" charset="0"/>
                <a:hlinkClick r:id="rId3"/>
              </a:rPr>
              <a:t>www.cb.cz/ostrava/zive</a:t>
            </a:r>
            <a:endParaRPr lang="cs-CZ" sz="3200" u="sng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1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000" b="1">
                <a:solidFill>
                  <a:schemeClr val="tx1"/>
                </a:solidFill>
              </a:rPr>
              <a:t>FISHNET THANSKGIVING </a:t>
            </a:r>
          </a:p>
          <a:p>
            <a:pPr algn="ctr"/>
            <a:endParaRPr lang="cs-CZ" sz="3000" b="1">
              <a:solidFill>
                <a:schemeClr val="tx1"/>
              </a:solidFill>
            </a:endParaRPr>
          </a:p>
          <a:p>
            <a:pPr algn="ctr"/>
            <a:r>
              <a:rPr lang="cs-CZ" sz="2400" b="1"/>
              <a:t>23.11.2013 </a:t>
            </a:r>
          </a:p>
          <a:p>
            <a:pPr algn="ctr"/>
            <a:r>
              <a:rPr lang="cs-CZ" sz="2400" b="1"/>
              <a:t>ve sborové  kavárně</a:t>
            </a:r>
          </a:p>
          <a:p>
            <a:pPr algn="ctr"/>
            <a:endParaRPr lang="cs-CZ" sz="2400" b="1"/>
          </a:p>
          <a:p>
            <a:pPr algn="ctr"/>
            <a:r>
              <a:rPr lang="cs-CZ" sz="2400"/>
              <a:t>Celodenní program plný her, znalostních kvízů, </a:t>
            </a:r>
          </a:p>
          <a:p>
            <a:pPr algn="ctr"/>
            <a:r>
              <a:rPr lang="cs-CZ" sz="2400"/>
              <a:t>příležitostí popovídání s rodilými mluvčími,</a:t>
            </a:r>
          </a:p>
          <a:p>
            <a:pPr algn="ctr"/>
            <a:r>
              <a:rPr lang="cs-CZ" sz="2400"/>
              <a:t> tradicí ke dni díkůvzdání, aktivit venku i vevnitř. </a:t>
            </a:r>
          </a:p>
          <a:p>
            <a:pPr algn="ctr"/>
            <a:endParaRPr lang="cs-CZ" sz="2400"/>
          </a:p>
          <a:p>
            <a:pPr algn="ctr"/>
            <a:r>
              <a:rPr lang="cs-CZ" sz="2400"/>
              <a:t>Cena při přihlášení 200 Kč, později 250 Kč. </a:t>
            </a:r>
          </a:p>
          <a:p>
            <a:pPr algn="ctr"/>
            <a:endParaRPr lang="cs-CZ" sz="2400"/>
          </a:p>
          <a:p>
            <a:pPr algn="ctr"/>
            <a:r>
              <a:rPr lang="cs-CZ" sz="2400"/>
              <a:t>Bližší info: </a:t>
            </a:r>
          </a:p>
          <a:p>
            <a:pPr algn="ctr"/>
            <a:r>
              <a:rPr lang="cs-CZ" sz="2400"/>
              <a:t>596 964 606, 774 446 610</a:t>
            </a:r>
          </a:p>
          <a:p>
            <a:pPr algn="ctr"/>
            <a:r>
              <a:rPr lang="cs-CZ" sz="2400" b="1">
                <a:hlinkClick r:id="rId3"/>
              </a:rPr>
              <a:t>sdruzeni@fishnetsro.cz</a:t>
            </a:r>
            <a:r>
              <a:rPr lang="cs-CZ" sz="2400" b="1"/>
              <a:t> .</a:t>
            </a:r>
            <a:r>
              <a:rPr lang="cs-CZ" sz="2400"/>
              <a:t> </a:t>
            </a:r>
            <a:endParaRPr lang="cs-CZ" sz="2400" b="1">
              <a:solidFill>
                <a:schemeClr val="tx1"/>
              </a:solidFill>
            </a:endParaRPr>
          </a:p>
        </p:txBody>
      </p:sp>
      <p:sp>
        <p:nvSpPr>
          <p:cNvPr id="27653" name="Shape 24"/>
          <p:cNvSpPr txBox="1">
            <a:spLocks/>
          </p:cNvSpPr>
          <p:nvPr/>
        </p:nvSpPr>
        <p:spPr bwMode="auto">
          <a:xfrm>
            <a:off x="179388" y="6308725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190500" algn="ctr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>
                <a:solidFill>
                  <a:schemeClr val="tx1"/>
                </a:solidFill>
                <a:sym typeface="Trebuchet MS" pitchFamily="34" charset="0"/>
              </a:rPr>
              <a:t>Sbor Církve bratrské v Ostravě            </a:t>
            </a:r>
            <a:r>
              <a:rPr lang="cs-CZ" sz="20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s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borová oznámení 1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7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11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.2013</a:t>
            </a:r>
          </a:p>
          <a:p>
            <a:pPr indent="190500" algn="ctr">
              <a:lnSpc>
                <a:spcPct val="80000"/>
              </a:lnSpc>
              <a:buClr>
                <a:srgbClr val="666666"/>
              </a:buClr>
            </a:pPr>
            <a:endParaRPr lang="cs-CZ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131101 ThanskGiving Day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26263"/>
          </a:xfrm>
        </p:spPr>
      </p:pic>
    </p:spTree>
  </p:cSld>
  <p:clrMapOvr>
    <a:masterClrMapping/>
  </p:clrMapOvr>
  <p:transition spd="slow" advClick="0" advTm="1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4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3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331913" y="404813"/>
            <a:ext cx="6707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MODLITEBNÍ NÁMĚTY: NEMOCNÍ</a:t>
            </a:r>
          </a:p>
        </p:txBody>
      </p:sp>
      <p:sp>
        <p:nvSpPr>
          <p:cNvPr id="30725" name="Shape 74"/>
          <p:cNvSpPr txBox="1">
            <a:spLocks noChangeArrowheads="1"/>
          </p:cNvSpPr>
          <p:nvPr/>
        </p:nvSpPr>
        <p:spPr bwMode="auto">
          <a:xfrm>
            <a:off x="395288" y="981075"/>
            <a:ext cx="8370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čas společných modliteb každý den 21:00</a:t>
            </a:r>
          </a:p>
        </p:txBody>
      </p:sp>
      <p:sp>
        <p:nvSpPr>
          <p:cNvPr id="30726" name="Shape 75"/>
          <p:cNvSpPr txBox="1">
            <a:spLocks noChangeArrowheads="1"/>
          </p:cNvSpPr>
          <p:nvPr/>
        </p:nvSpPr>
        <p:spPr bwMode="auto">
          <a:xfrm>
            <a:off x="5076825" y="1700213"/>
            <a:ext cx="381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just"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Jan Bartoň</a:t>
            </a:r>
          </a:p>
          <a:p>
            <a:pPr algn="just"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Jiří Fojtík st.</a:t>
            </a:r>
          </a:p>
          <a:p>
            <a:pPr algn="just"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Zdeněk Chromčák</a:t>
            </a:r>
          </a:p>
          <a:p>
            <a:pPr algn="just"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Oliver Juchelka</a:t>
            </a:r>
          </a:p>
          <a:p>
            <a:pPr algn="just"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František Maňásek</a:t>
            </a:r>
          </a:p>
          <a:p>
            <a:pPr algn="just"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Václav Šeděnka</a:t>
            </a:r>
          </a:p>
          <a:p>
            <a:pPr algn="just"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David English</a:t>
            </a:r>
          </a:p>
          <a:p>
            <a:pPr algn="just"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Zdeněk Tobola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539750" y="1557338"/>
            <a:ext cx="36576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</a:rPr>
              <a:t>Marie Gonová</a:t>
            </a:r>
          </a:p>
          <a:p>
            <a:pPr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</a:rPr>
              <a:t>Věra Chromčáková</a:t>
            </a:r>
          </a:p>
          <a:p>
            <a:pPr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</a:rPr>
              <a:t>Bohumíra Marková</a:t>
            </a:r>
          </a:p>
          <a:p>
            <a:pPr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</a:rPr>
              <a:t>Marta Straková</a:t>
            </a:r>
          </a:p>
          <a:p>
            <a:pPr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</a:rPr>
              <a:t>Marta Raczko</a:t>
            </a:r>
          </a:p>
          <a:p>
            <a:pPr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</a:rPr>
              <a:t>Olga Kampová</a:t>
            </a:r>
          </a:p>
          <a:p>
            <a:pPr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</a:rPr>
              <a:t>Marie Polohová</a:t>
            </a:r>
          </a:p>
          <a:p>
            <a:pPr>
              <a:lnSpc>
                <a:spcPct val="110000"/>
              </a:lnSpc>
            </a:pPr>
            <a:r>
              <a:rPr lang="cs-CZ" sz="3200">
                <a:solidFill>
                  <a:schemeClr val="tx1"/>
                </a:solidFill>
              </a:rPr>
              <a:t>Emílie Tobolová</a:t>
            </a:r>
          </a:p>
        </p:txBody>
      </p:sp>
      <p:sp>
        <p:nvSpPr>
          <p:cNvPr id="30728" name="Shape 24"/>
          <p:cNvSpPr txBox="1">
            <a:spLocks/>
          </p:cNvSpPr>
          <p:nvPr/>
        </p:nvSpPr>
        <p:spPr bwMode="auto">
          <a:xfrm>
            <a:off x="179388" y="6308725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190500" algn="ctr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>
                <a:solidFill>
                  <a:schemeClr val="tx1"/>
                </a:solidFill>
                <a:sym typeface="Trebuchet MS" pitchFamily="34" charset="0"/>
              </a:rPr>
              <a:t>Sbor Církve bratrské v Ostravě            </a:t>
            </a:r>
            <a:r>
              <a:rPr lang="cs-CZ" sz="20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s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borová oznámení 1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7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11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.2013</a:t>
            </a:r>
          </a:p>
          <a:p>
            <a:pPr indent="190500" algn="ctr">
              <a:lnSpc>
                <a:spcPct val="80000"/>
              </a:lnSpc>
              <a:buClr>
                <a:srgbClr val="666666"/>
              </a:buClr>
            </a:pPr>
            <a:endParaRPr lang="cs-CZ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4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1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3059113" y="404813"/>
            <a:ext cx="2871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NAROZENINY</a:t>
            </a:r>
          </a:p>
        </p:txBody>
      </p:sp>
      <p:sp>
        <p:nvSpPr>
          <p:cNvPr id="32773" name="Shape 74"/>
          <p:cNvSpPr txBox="1">
            <a:spLocks noChangeArrowheads="1"/>
          </p:cNvSpPr>
          <p:nvPr/>
        </p:nvSpPr>
        <p:spPr bwMode="auto">
          <a:xfrm>
            <a:off x="468313" y="981075"/>
            <a:ext cx="8370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blahopřejeme všem !</a:t>
            </a:r>
          </a:p>
        </p:txBody>
      </p:sp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323850" y="1628775"/>
            <a:ext cx="57610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>
                <a:solidFill>
                  <a:schemeClr val="tx1"/>
                </a:solidFill>
              </a:rPr>
              <a:t>Karel Fojtík (17.11.)</a:t>
            </a:r>
          </a:p>
          <a:p>
            <a:r>
              <a:rPr lang="cs-CZ" sz="3200">
                <a:solidFill>
                  <a:schemeClr val="tx1"/>
                </a:solidFill>
              </a:rPr>
              <a:t>Noemi Lachmanova (17.11.)</a:t>
            </a:r>
          </a:p>
          <a:p>
            <a:r>
              <a:rPr lang="cs-CZ" sz="3200">
                <a:solidFill>
                  <a:schemeClr val="tx1"/>
                </a:solidFill>
              </a:rPr>
              <a:t>Šimon Rychlik (17.11.)</a:t>
            </a:r>
          </a:p>
          <a:p>
            <a:r>
              <a:rPr lang="cs-CZ" sz="3200">
                <a:solidFill>
                  <a:schemeClr val="tx1"/>
                </a:solidFill>
              </a:rPr>
              <a:t>Markéta Čiklová (18.11.)</a:t>
            </a:r>
          </a:p>
          <a:p>
            <a:r>
              <a:rPr lang="cs-CZ" sz="3200">
                <a:solidFill>
                  <a:schemeClr val="tx1"/>
                </a:solidFill>
              </a:rPr>
              <a:t>Ester Fürstová (18.11.)</a:t>
            </a:r>
          </a:p>
          <a:p>
            <a:r>
              <a:rPr lang="cs-CZ" sz="3200">
                <a:solidFill>
                  <a:schemeClr val="tx1"/>
                </a:solidFill>
              </a:rPr>
              <a:t>Věra Beck (19.11.)</a:t>
            </a:r>
          </a:p>
          <a:p>
            <a:r>
              <a:rPr lang="cs-CZ" sz="3200">
                <a:solidFill>
                  <a:schemeClr val="tx1"/>
                </a:solidFill>
              </a:rPr>
              <a:t>Sandra Jadlovcová (19.11.)</a:t>
            </a:r>
          </a:p>
          <a:p>
            <a:r>
              <a:rPr lang="cs-CZ" sz="3200">
                <a:solidFill>
                  <a:schemeClr val="tx1"/>
                </a:solidFill>
              </a:rPr>
              <a:t>Miroslava Zdražilová (22.11.)</a:t>
            </a:r>
          </a:p>
          <a:p>
            <a:r>
              <a:rPr lang="cs-CZ" sz="3200">
                <a:solidFill>
                  <a:schemeClr val="tx1"/>
                </a:solidFill>
              </a:rPr>
              <a:t>Jiří Blažej (22.11.)</a:t>
            </a:r>
          </a:p>
        </p:txBody>
      </p:sp>
      <p:sp>
        <p:nvSpPr>
          <p:cNvPr id="32775" name="Text Box 12"/>
          <p:cNvSpPr txBox="1">
            <a:spLocks noChangeArrowheads="1"/>
          </p:cNvSpPr>
          <p:nvPr/>
        </p:nvSpPr>
        <p:spPr bwMode="auto">
          <a:xfrm>
            <a:off x="5545138" y="2492375"/>
            <a:ext cx="33861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>
                <a:solidFill>
                  <a:schemeClr val="tx1"/>
                </a:solidFill>
              </a:rPr>
              <a:t>Z dětí:</a:t>
            </a:r>
          </a:p>
          <a:p>
            <a:pPr algn="ctr"/>
            <a:endParaRPr lang="cs-CZ" sz="3200">
              <a:solidFill>
                <a:schemeClr val="tx1"/>
              </a:solidFill>
            </a:endParaRPr>
          </a:p>
          <a:p>
            <a:pPr algn="ctr"/>
            <a:r>
              <a:rPr lang="cs-CZ" sz="3200">
                <a:solidFill>
                  <a:schemeClr val="tx1"/>
                </a:solidFill>
              </a:rPr>
              <a:t>Michael Machura </a:t>
            </a:r>
          </a:p>
          <a:p>
            <a:pPr algn="ctr"/>
            <a:r>
              <a:rPr lang="cs-CZ" sz="3200">
                <a:solidFill>
                  <a:schemeClr val="tx1"/>
                </a:solidFill>
              </a:rPr>
              <a:t>(19.11.) </a:t>
            </a:r>
          </a:p>
        </p:txBody>
      </p:sp>
      <p:sp>
        <p:nvSpPr>
          <p:cNvPr id="32776" name="Shape 24"/>
          <p:cNvSpPr txBox="1">
            <a:spLocks/>
          </p:cNvSpPr>
          <p:nvPr/>
        </p:nvSpPr>
        <p:spPr bwMode="auto">
          <a:xfrm>
            <a:off x="179388" y="6308725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190500" algn="ctr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>
                <a:solidFill>
                  <a:schemeClr val="tx1"/>
                </a:solidFill>
                <a:sym typeface="Trebuchet MS" pitchFamily="34" charset="0"/>
              </a:rPr>
              <a:t>Sbor Církve bratrské v Ostravě            </a:t>
            </a:r>
            <a:r>
              <a:rPr lang="cs-CZ" sz="20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s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borová oznámení 17.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11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.2013</a:t>
            </a:r>
          </a:p>
          <a:p>
            <a:pPr indent="190500" algn="ctr">
              <a:lnSpc>
                <a:spcPct val="80000"/>
              </a:lnSpc>
              <a:buClr>
                <a:srgbClr val="666666"/>
              </a:buClr>
            </a:pPr>
            <a:endParaRPr lang="cs-CZ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4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19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042988" y="260350"/>
            <a:ext cx="7026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NABÍDKA DUCHOVNÍ LITERATURY</a:t>
            </a:r>
          </a:p>
        </p:txBody>
      </p:sp>
      <p:sp>
        <p:nvSpPr>
          <p:cNvPr id="34821" name="Shape 74"/>
          <p:cNvSpPr txBox="1">
            <a:spLocks noChangeArrowheads="1"/>
          </p:cNvSpPr>
          <p:nvPr/>
        </p:nvSpPr>
        <p:spPr bwMode="auto">
          <a:xfrm>
            <a:off x="323850" y="1412875"/>
            <a:ext cx="84963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spcAft>
                <a:spcPts val="600"/>
              </a:spcAft>
            </a:pPr>
            <a:r>
              <a:rPr lang="cs-CZ" sz="2900" b="1">
                <a:solidFill>
                  <a:schemeClr val="tx1"/>
                </a:solidFill>
                <a:sym typeface="Trebuchet MS" pitchFamily="34" charset="0"/>
              </a:rPr>
              <a:t>čtení na každý den MANA</a:t>
            </a:r>
          </a:p>
          <a:p>
            <a:pPr algn="ctr">
              <a:spcAft>
                <a:spcPts val="600"/>
              </a:spcAft>
            </a:pPr>
            <a:r>
              <a:rPr lang="cs-CZ" sz="2900" b="1">
                <a:solidFill>
                  <a:schemeClr val="tx1"/>
                </a:solidFill>
                <a:sym typeface="Trebuchet MS" pitchFamily="34" charset="0"/>
              </a:rPr>
              <a:t>Časopis BRÁNA</a:t>
            </a:r>
          </a:p>
          <a:p>
            <a:pPr algn="ctr">
              <a:spcAft>
                <a:spcPts val="600"/>
              </a:spcAft>
            </a:pPr>
            <a:r>
              <a:rPr lang="cs-CZ" sz="2900" b="1">
                <a:solidFill>
                  <a:schemeClr val="tx1"/>
                </a:solidFill>
                <a:sym typeface="Trebuchet MS" pitchFamily="34" charset="0"/>
              </a:rPr>
              <a:t>Hesla Jednoty Bratrské</a:t>
            </a:r>
          </a:p>
          <a:p>
            <a:pPr algn="ctr">
              <a:spcAft>
                <a:spcPts val="600"/>
              </a:spcAft>
            </a:pPr>
            <a:endParaRPr lang="cs-CZ" sz="2900" b="1">
              <a:solidFill>
                <a:schemeClr val="tx1"/>
              </a:solidFill>
              <a:sym typeface="Trebuchet MS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cs-CZ" sz="2900" b="1">
                <a:solidFill>
                  <a:schemeClr val="tx1"/>
                </a:solidFill>
                <a:sym typeface="Trebuchet MS" pitchFamily="34" charset="0"/>
              </a:rPr>
              <a:t>Možno objednat ve vestibulu </a:t>
            </a:r>
          </a:p>
          <a:p>
            <a:pPr algn="ctr">
              <a:spcAft>
                <a:spcPts val="600"/>
              </a:spcAft>
            </a:pPr>
            <a:r>
              <a:rPr lang="cs-CZ" sz="2900" b="1">
                <a:solidFill>
                  <a:schemeClr val="tx1"/>
                </a:solidFill>
                <a:sym typeface="Trebuchet MS" pitchFamily="34" charset="0"/>
              </a:rPr>
              <a:t>u br. Mirka Panáčka.</a:t>
            </a:r>
          </a:p>
          <a:p>
            <a:pPr algn="ctr">
              <a:spcAft>
                <a:spcPts val="600"/>
              </a:spcAft>
            </a:pPr>
            <a:endParaRPr lang="cs-CZ" sz="2900" b="1">
              <a:solidFill>
                <a:schemeClr val="tx1"/>
              </a:solidFill>
              <a:sym typeface="Trebuchet MS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cs-CZ" sz="2900" b="1">
                <a:solidFill>
                  <a:schemeClr val="tx1"/>
                </a:solidFill>
                <a:sym typeface="Trebuchet MS" pitchFamily="34" charset="0"/>
              </a:rPr>
              <a:t>Stávajícím odběratelům BRÁNY se předplatné automaticky prodlužuje na další rok, </a:t>
            </a:r>
          </a:p>
          <a:p>
            <a:pPr algn="ctr">
              <a:spcAft>
                <a:spcPts val="600"/>
              </a:spcAft>
            </a:pPr>
            <a:r>
              <a:rPr lang="cs-CZ" sz="2900" b="1">
                <a:solidFill>
                  <a:schemeClr val="tx1"/>
                </a:solidFill>
                <a:sym typeface="Trebuchet MS" pitchFamily="34" charset="0"/>
              </a:rPr>
              <a:t>pokud odběr časopisu nezruší.</a:t>
            </a:r>
          </a:p>
          <a:p>
            <a:pPr algn="ctr">
              <a:spcAft>
                <a:spcPts val="600"/>
              </a:spcAft>
            </a:pPr>
            <a:endParaRPr lang="cs-CZ" sz="2900" b="1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34822" name="Shape 24"/>
          <p:cNvSpPr txBox="1">
            <a:spLocks/>
          </p:cNvSpPr>
          <p:nvPr/>
        </p:nvSpPr>
        <p:spPr bwMode="auto">
          <a:xfrm>
            <a:off x="179388" y="6308725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190500" algn="ctr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>
                <a:solidFill>
                  <a:schemeClr val="tx1"/>
                </a:solidFill>
                <a:sym typeface="Trebuchet MS" pitchFamily="34" charset="0"/>
              </a:rPr>
              <a:t>Sbor Církve bratrské v Ostravě            </a:t>
            </a:r>
            <a:r>
              <a:rPr lang="cs-CZ" sz="20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s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borová oznámení 17.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11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.2013</a:t>
            </a:r>
          </a:p>
          <a:p>
            <a:pPr indent="190500" algn="ctr">
              <a:lnSpc>
                <a:spcPct val="80000"/>
              </a:lnSpc>
              <a:buClr>
                <a:srgbClr val="666666"/>
              </a:buClr>
            </a:pPr>
            <a:endParaRPr lang="cs-CZ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7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1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0" y="549275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3200" b="1">
              <a:solidFill>
                <a:schemeClr val="tx1"/>
              </a:solidFill>
            </a:endParaRPr>
          </a:p>
          <a:p>
            <a:endParaRPr lang="cs-CZ" sz="32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STŘEDA 15:00</a:t>
            </a: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Klub Seniorů</a:t>
            </a:r>
          </a:p>
          <a:p>
            <a:pPr algn="ctr"/>
            <a:endParaRPr lang="cs-CZ" sz="3200"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Španělsko</a:t>
            </a: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zážitky z pěší evropské trasy E3</a:t>
            </a: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Ing. Rastislav Škuta</a:t>
            </a: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4" name="Shape 24"/>
          <p:cNvSpPr txBox="1">
            <a:spLocks/>
          </p:cNvSpPr>
          <p:nvPr/>
        </p:nvSpPr>
        <p:spPr bwMode="auto">
          <a:xfrm>
            <a:off x="179388" y="6308725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190500" algn="ctr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>
                <a:solidFill>
                  <a:schemeClr val="tx1"/>
                </a:solidFill>
                <a:sym typeface="Trebuchet MS" pitchFamily="34" charset="0"/>
              </a:rPr>
              <a:t>Sbor Církve bratrské v Ostravě            </a:t>
            </a:r>
            <a:r>
              <a:rPr lang="cs-CZ" sz="20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s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borová oznámení 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17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11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.2013</a:t>
            </a:r>
          </a:p>
          <a:p>
            <a:pPr indent="190500" algn="ctr">
              <a:lnSpc>
                <a:spcPct val="80000"/>
              </a:lnSpc>
              <a:buClr>
                <a:srgbClr val="666666"/>
              </a:buClr>
            </a:pPr>
            <a:endParaRPr lang="cs-CZ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131102 Klub Senior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4848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7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3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0" y="1052513"/>
            <a:ext cx="9144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3200" b="1">
              <a:solidFill>
                <a:schemeClr val="tx1"/>
              </a:solidFill>
            </a:endParaRPr>
          </a:p>
          <a:p>
            <a:endParaRPr lang="cs-CZ" sz="32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PÁTEK 15:00</a:t>
            </a:r>
            <a:endParaRPr lang="cs-CZ" sz="3200" b="1">
              <a:solidFill>
                <a:schemeClr val="tx1"/>
              </a:solidFill>
            </a:endParaRPr>
          </a:p>
          <a:p>
            <a:pPr algn="ctr"/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DOROST - Archa</a:t>
            </a: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6" name="Shape 24"/>
          <p:cNvSpPr txBox="1">
            <a:spLocks/>
          </p:cNvSpPr>
          <p:nvPr/>
        </p:nvSpPr>
        <p:spPr bwMode="auto">
          <a:xfrm>
            <a:off x="179388" y="6308725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190500" algn="ctr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>
                <a:solidFill>
                  <a:schemeClr val="tx1"/>
                </a:solidFill>
                <a:sym typeface="Trebuchet MS" pitchFamily="34" charset="0"/>
              </a:rPr>
              <a:t>Sbor Církve bratrské v Ostravě            </a:t>
            </a:r>
            <a:r>
              <a:rPr lang="cs-CZ" sz="20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s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borová oznámení 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17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11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.2013</a:t>
            </a:r>
          </a:p>
          <a:p>
            <a:pPr indent="190500" algn="ctr">
              <a:lnSpc>
                <a:spcPct val="80000"/>
              </a:lnSpc>
              <a:buClr>
                <a:srgbClr val="666666"/>
              </a:buClr>
            </a:pPr>
            <a:endParaRPr lang="cs-CZ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7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1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0" y="549275"/>
            <a:ext cx="9144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3200">
              <a:solidFill>
                <a:schemeClr val="tx1"/>
              </a:solidFill>
            </a:endParaRPr>
          </a:p>
          <a:p>
            <a:pPr algn="ctr"/>
            <a:endParaRPr lang="cs-CZ" sz="3200">
              <a:solidFill>
                <a:schemeClr val="tx1"/>
              </a:solidFill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PÁTEK 18:00</a:t>
            </a:r>
          </a:p>
          <a:p>
            <a:pPr algn="ctr"/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Mládež</a:t>
            </a:r>
          </a:p>
          <a:p>
            <a:pPr algn="ctr"/>
            <a:r>
              <a:rPr lang="cs-CZ" sz="3200">
                <a:solidFill>
                  <a:schemeClr val="tx1"/>
                </a:solidFill>
                <a:sym typeface="Trebuchet MS" pitchFamily="34" charset="0"/>
                <a:hlinkClick r:id="rId3"/>
              </a:rPr>
              <a:t>www.facebook.com/mladezOstrava</a:t>
            </a:r>
            <a:endParaRPr lang="cs-CZ" sz="32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NEDĚLE 18:45</a:t>
            </a:r>
          </a:p>
          <a:p>
            <a:pPr algn="ctr"/>
            <a:r>
              <a:rPr lang="cs-CZ" sz="3200">
                <a:solidFill>
                  <a:schemeClr val="tx1"/>
                </a:solidFill>
                <a:sym typeface="Trebuchet MS" pitchFamily="34" charset="0"/>
              </a:rPr>
              <a:t>Biblická skupinka mládeže</a:t>
            </a:r>
            <a:endParaRPr lang="cs-CZ" sz="3200">
              <a:solidFill>
                <a:schemeClr val="tx1"/>
              </a:solidFill>
            </a:endParaRPr>
          </a:p>
          <a:p>
            <a:pPr algn="ctr"/>
            <a:endParaRPr lang="cs-CZ" sz="3200" b="1">
              <a:solidFill>
                <a:schemeClr val="tx1"/>
              </a:solidFill>
            </a:endParaRPr>
          </a:p>
        </p:txBody>
      </p: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4" name="Shape 24"/>
          <p:cNvSpPr txBox="1">
            <a:spLocks/>
          </p:cNvSpPr>
          <p:nvPr/>
        </p:nvSpPr>
        <p:spPr bwMode="auto">
          <a:xfrm>
            <a:off x="179388" y="6308725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190500" algn="ctr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>
                <a:solidFill>
                  <a:schemeClr val="tx1"/>
                </a:solidFill>
                <a:sym typeface="Trebuchet MS" pitchFamily="34" charset="0"/>
              </a:rPr>
              <a:t>Sbor Církve bratrské v Ostravě            </a:t>
            </a:r>
            <a:r>
              <a:rPr lang="cs-CZ" sz="20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s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borová oznámení 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17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11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.2013</a:t>
            </a:r>
          </a:p>
          <a:p>
            <a:pPr indent="190500" algn="ctr">
              <a:lnSpc>
                <a:spcPct val="80000"/>
              </a:lnSpc>
              <a:buClr>
                <a:srgbClr val="666666"/>
              </a:buClr>
            </a:pPr>
            <a:endParaRPr lang="cs-CZ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7"/>
          <p:cNvSpPr>
            <a:spLocks noChangeShapeType="1"/>
          </p:cNvSpPr>
          <p:nvPr/>
        </p:nvSpPr>
        <p:spPr bwMode="auto">
          <a:xfrm>
            <a:off x="179388" y="1889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1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0" y="549275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200" b="1">
                <a:solidFill>
                  <a:schemeClr val="tx1"/>
                </a:solidFill>
              </a:rPr>
              <a:t>SRDEČNĚ ZVEME NA</a:t>
            </a:r>
          </a:p>
          <a:p>
            <a:pPr algn="ctr"/>
            <a:endParaRPr lang="cs-CZ" sz="4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4200" b="1">
                <a:solidFill>
                  <a:schemeClr val="tx1"/>
                </a:solidFill>
                <a:sym typeface="Trebuchet MS" pitchFamily="34" charset="0"/>
              </a:rPr>
              <a:t>SBOROVÝ DEN</a:t>
            </a:r>
          </a:p>
          <a:p>
            <a:pPr algn="ctr"/>
            <a:endParaRPr lang="cs-CZ" sz="4200">
              <a:solidFill>
                <a:schemeClr val="tx1"/>
              </a:solidFill>
            </a:endParaRPr>
          </a:p>
          <a:p>
            <a:pPr algn="ctr"/>
            <a:r>
              <a:rPr lang="cs-CZ" sz="4200" b="1">
                <a:solidFill>
                  <a:schemeClr val="tx1"/>
                </a:solidFill>
                <a:sym typeface="Trebuchet MS" pitchFamily="34" charset="0"/>
              </a:rPr>
              <a:t>DNES 17.11.</a:t>
            </a:r>
          </a:p>
          <a:p>
            <a:pPr algn="ctr"/>
            <a:endParaRPr lang="cs-CZ" sz="4200">
              <a:solidFill>
                <a:schemeClr val="tx1"/>
              </a:solidFill>
            </a:endParaRPr>
          </a:p>
          <a:p>
            <a:pPr algn="ctr"/>
            <a:r>
              <a:rPr lang="cs-CZ" sz="4200">
                <a:solidFill>
                  <a:schemeClr val="tx1"/>
                </a:solidFill>
              </a:rPr>
              <a:t>společný oběd</a:t>
            </a:r>
          </a:p>
          <a:p>
            <a:pPr algn="ctr"/>
            <a:r>
              <a:rPr lang="cs-CZ" sz="4200">
                <a:solidFill>
                  <a:schemeClr val="tx1"/>
                </a:solidFill>
              </a:rPr>
              <a:t>program pro děti</a:t>
            </a:r>
          </a:p>
          <a:p>
            <a:pPr algn="ctr"/>
            <a:endParaRPr lang="cs-CZ" sz="48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 b="1">
              <a:solidFill>
                <a:schemeClr val="tx1"/>
              </a:solidFill>
            </a:endParaRPr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4" name="Shape 24"/>
          <p:cNvSpPr txBox="1">
            <a:spLocks/>
          </p:cNvSpPr>
          <p:nvPr/>
        </p:nvSpPr>
        <p:spPr bwMode="auto">
          <a:xfrm>
            <a:off x="179388" y="6308725"/>
            <a:ext cx="8785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indent="190500" algn="ctr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>
                <a:solidFill>
                  <a:schemeClr val="tx1"/>
                </a:solidFill>
                <a:sym typeface="Trebuchet MS" pitchFamily="34" charset="0"/>
              </a:rPr>
              <a:t>Sbor Církve bratrské v Ostravě            </a:t>
            </a:r>
            <a:r>
              <a:rPr lang="cs-CZ" sz="20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s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borová oznámení 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17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</a:t>
            </a:r>
            <a:r>
              <a:rPr lang="cs-CZ" sz="2000">
                <a:solidFill>
                  <a:schemeClr val="tx1"/>
                </a:solidFill>
                <a:sym typeface="Trebuchet MS" pitchFamily="34" charset="0"/>
              </a:rPr>
              <a:t>11</a:t>
            </a:r>
            <a:r>
              <a:rPr lang="cs-CZ" sz="2000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.2013</a:t>
            </a:r>
          </a:p>
          <a:p>
            <a:pPr indent="190500" algn="ctr">
              <a:lnSpc>
                <a:spcPct val="80000"/>
              </a:lnSpc>
              <a:buClr>
                <a:srgbClr val="666666"/>
              </a:buClr>
            </a:pPr>
            <a:endParaRPr lang="cs-CZ" sz="17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31117 Sborvý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76250"/>
            <a:ext cx="71643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lasergame_201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41438"/>
            <a:ext cx="8243887" cy="5145087"/>
          </a:xfrm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835150" y="404813"/>
            <a:ext cx="516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chemeClr val="tx1"/>
                </a:solidFill>
              </a:rPr>
              <a:t>Klub Otců pro rodinu zve:</a:t>
            </a:r>
          </a:p>
        </p:txBody>
      </p:sp>
    </p:spTree>
  </p:cSld>
  <p:clrMapOvr>
    <a:masterClrMapping/>
  </p:clrMapOvr>
  <p:transition spd="slow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Ostrava zpívá Gosp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96300" cy="61912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</p:sld>
</file>

<file path=ppt/theme/theme1.xml><?xml version="1.0" encoding="utf-8"?>
<a:theme xmlns:a="http://schemas.openxmlformats.org/drawingml/2006/main" name="Výchozí návrh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317</Words>
  <PresentationFormat>Předvádění na obrazovce (4:3)</PresentationFormat>
  <Paragraphs>117</Paragraphs>
  <Slides>14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Jakub Mrázek</cp:lastModifiedBy>
  <cp:revision>41</cp:revision>
  <dcterms:modified xsi:type="dcterms:W3CDTF">2013-11-16T21:43:55Z</dcterms:modified>
</cp:coreProperties>
</file>