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90" r:id="rId3"/>
    <p:sldId id="281" r:id="rId4"/>
    <p:sldId id="307" r:id="rId5"/>
    <p:sldId id="305" r:id="rId6"/>
    <p:sldId id="302" r:id="rId7"/>
    <p:sldId id="309" r:id="rId8"/>
    <p:sldId id="308" r:id="rId9"/>
    <p:sldId id="274" r:id="rId10"/>
    <p:sldId id="27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 autoAdjust="0"/>
    <p:restoredTop sz="94660"/>
  </p:normalViewPr>
  <p:slideViewPr>
    <p:cSldViewPr>
      <p:cViewPr>
        <p:scale>
          <a:sx n="60" d="100"/>
          <a:sy n="60" d="100"/>
        </p:scale>
        <p:origin x="-93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126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843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0482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662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867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2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0722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92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</p:sldLayoutIdLst>
  <p:transition spd="slow" advClick="0" advTm="15000">
    <p:fade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.cz/ostrava/z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ladezOstrav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.cz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a-m.cz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24"/>
          <p:cNvSpPr txBox="1">
            <a:spLocks noGrp="1"/>
          </p:cNvSpPr>
          <p:nvPr>
            <p:ph type="subTitle" idx="1"/>
          </p:nvPr>
        </p:nvSpPr>
        <p:spPr>
          <a:xfrm>
            <a:off x="179388" y="6308725"/>
            <a:ext cx="8785225" cy="5492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>
                <a:srgbClr val="666666"/>
              </a:buClr>
              <a:buSzTx/>
              <a:buFontTx/>
              <a:buNone/>
            </a:pPr>
            <a:r>
              <a:rPr lang="cs-CZ" sz="2000" b="1" smtClean="0">
                <a:solidFill>
                  <a:schemeClr val="tx1"/>
                </a:solidFill>
                <a:latin typeface="Arial" charset="0"/>
                <a:cs typeface="Arial" charset="0"/>
                <a:sym typeface="Trebuchet MS" pitchFamily="34" charset="0"/>
              </a:rPr>
              <a:t>Sbor Církve bratrské v Ostravě            </a:t>
            </a:r>
            <a:r>
              <a:rPr lang="cs-CZ" sz="2000" b="1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sborová oznámení </a:t>
            </a:r>
            <a:r>
              <a:rPr lang="cs-CZ" sz="2000" b="1" smtClean="0">
                <a:solidFill>
                  <a:schemeClr val="tx1"/>
                </a:solidFill>
                <a:latin typeface="Arial" charset="0"/>
                <a:cs typeface="Arial" charset="0"/>
                <a:sym typeface="Trebuchet MS" pitchFamily="34" charset="0"/>
              </a:rPr>
              <a:t>15</a:t>
            </a:r>
            <a:r>
              <a:rPr lang="cs-CZ" sz="2000" b="1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.12.2013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Tx/>
              <a:buFontTx/>
              <a:buNone/>
            </a:pPr>
            <a:endParaRPr lang="cs-CZ" sz="1700" smtClean="0">
              <a:solidFill>
                <a:schemeClr val="tx1"/>
              </a:solidFill>
              <a:latin typeface="Trebuchet MS" pitchFamily="34" charset="0"/>
              <a:cs typeface="Arial" charset="0"/>
              <a:sym typeface="Arial" charset="0"/>
            </a:endParaRPr>
          </a:p>
        </p:txBody>
      </p:sp>
      <p:sp>
        <p:nvSpPr>
          <p:cNvPr id="10243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0" y="333375"/>
            <a:ext cx="9144000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>
                <a:solidFill>
                  <a:schemeClr val="tx1"/>
                </a:solidFill>
              </a:rPr>
              <a:t>SRDEČNĚ ZVEME NA SPOLEČNÁ SHROMÁŽDĚNÍ</a:t>
            </a:r>
          </a:p>
          <a:p>
            <a:pPr algn="ctr"/>
            <a:endParaRPr lang="cs-CZ" sz="1200">
              <a:solidFill>
                <a:schemeClr val="tx1"/>
              </a:solidFill>
            </a:endParaRPr>
          </a:p>
          <a:p>
            <a:pPr algn="ctr"/>
            <a:r>
              <a:rPr lang="cs-CZ" sz="3000">
                <a:solidFill>
                  <a:schemeClr val="tx1"/>
                </a:solidFill>
                <a:sym typeface="Trebuchet MS" pitchFamily="34" charset="0"/>
              </a:rPr>
              <a:t>STŘEDA 18:30 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Biblická a modlitební hodina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slovo: Jakub Mrázek</a:t>
            </a:r>
          </a:p>
          <a:p>
            <a:pPr algn="ctr"/>
            <a:endParaRPr lang="cs-CZ" sz="1800" b="0">
              <a:solidFill>
                <a:schemeClr val="tx1"/>
              </a:solidFill>
            </a:endParaRPr>
          </a:p>
          <a:p>
            <a:pPr algn="ctr"/>
            <a:r>
              <a:rPr lang="cs-CZ" sz="3000">
                <a:solidFill>
                  <a:schemeClr val="tx1"/>
                </a:solidFill>
                <a:sym typeface="Trebuchet MS" pitchFamily="34" charset="0"/>
              </a:rPr>
              <a:t>NEDĚLE  8:45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Modlitební chvíle</a:t>
            </a:r>
          </a:p>
          <a:p>
            <a:pPr algn="ctr"/>
            <a:endParaRPr lang="cs-CZ" sz="1600" b="0">
              <a:solidFill>
                <a:schemeClr val="tx1"/>
              </a:solidFill>
            </a:endParaRPr>
          </a:p>
          <a:p>
            <a:pPr algn="ctr"/>
            <a:r>
              <a:rPr lang="cs-CZ" sz="3000">
                <a:solidFill>
                  <a:schemeClr val="tx1"/>
                </a:solidFill>
                <a:sym typeface="Trebuchet MS" pitchFamily="34" charset="0"/>
              </a:rPr>
              <a:t>NEDĚLE 9:30</a:t>
            </a:r>
          </a:p>
          <a:p>
            <a:pPr algn="ctr"/>
            <a:r>
              <a:rPr lang="cs-CZ" sz="3000" b="0">
                <a:solidFill>
                  <a:schemeClr val="tx1"/>
                </a:solidFill>
                <a:sym typeface="Trebuchet MS" pitchFamily="34" charset="0"/>
              </a:rPr>
              <a:t>Bohoslužba, slovo: Jaroslav Orawski</a:t>
            </a:r>
            <a:endParaRPr lang="cs-CZ" sz="3000" b="0">
              <a:solidFill>
                <a:schemeClr val="tx1"/>
              </a:solidFill>
            </a:endParaRPr>
          </a:p>
          <a:p>
            <a:pPr algn="ctr"/>
            <a:endParaRPr lang="cs-CZ" sz="3000" b="0">
              <a:solidFill>
                <a:schemeClr val="tx1"/>
              </a:solidFill>
            </a:endParaRP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On-line přenos na internetu možno sledovat na adrese:</a:t>
            </a:r>
          </a:p>
          <a:p>
            <a:pPr algn="ctr"/>
            <a:r>
              <a:rPr lang="cs-CZ" sz="2400" b="0" u="sng">
                <a:solidFill>
                  <a:schemeClr val="tx1"/>
                </a:solidFill>
                <a:sym typeface="Trebuchet MS" pitchFamily="34" charset="0"/>
                <a:hlinkClick r:id="rId3"/>
              </a:rPr>
              <a:t>www.cb.cz/ostrava/zive</a:t>
            </a:r>
            <a:endParaRPr lang="cs-CZ" sz="2400" b="0" u="sng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3059113" y="404813"/>
            <a:ext cx="287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NAROZENINY</a:t>
            </a:r>
          </a:p>
        </p:txBody>
      </p:sp>
      <p:sp>
        <p:nvSpPr>
          <p:cNvPr id="29701" name="Shape 74"/>
          <p:cNvSpPr txBox="1">
            <a:spLocks noChangeArrowheads="1"/>
          </p:cNvSpPr>
          <p:nvPr/>
        </p:nvSpPr>
        <p:spPr bwMode="auto">
          <a:xfrm>
            <a:off x="468313" y="981075"/>
            <a:ext cx="8370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blahopřejeme všem!</a:t>
            </a: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900113" y="1844675"/>
            <a:ext cx="7559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0">
                <a:solidFill>
                  <a:schemeClr val="tx1"/>
                </a:solidFill>
              </a:rPr>
              <a:t>Pavla Kunová (15.12.)</a:t>
            </a: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Miroslava Urbanová (16.12.)</a:t>
            </a: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Petr Polášek (17.12.)</a:t>
            </a: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Darinka Linzerová (19.12.)</a:t>
            </a: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Stanislav Bouček (21.12.)</a:t>
            </a:r>
          </a:p>
          <a:p>
            <a:pPr algn="ctr"/>
            <a:r>
              <a:rPr lang="cs-CZ" sz="2400" b="0">
                <a:solidFill>
                  <a:schemeClr val="tx1"/>
                </a:solidFill>
              </a:rPr>
              <a:t>Benon Rychlik (21.12.)</a:t>
            </a:r>
          </a:p>
        </p:txBody>
      </p:sp>
      <p:sp>
        <p:nvSpPr>
          <p:cNvPr id="29703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15.12.2013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 b="0">
              <a:solidFill>
                <a:schemeClr val="tx1"/>
              </a:solidFill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079750" y="4543425"/>
            <a:ext cx="3200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0116800" algn="l"/>
              </a:tabLst>
            </a:pPr>
            <a:r>
              <a:rPr lang="cs-CZ" sz="2400" b="0">
                <a:solidFill>
                  <a:schemeClr val="tx1"/>
                </a:solidFill>
              </a:rPr>
              <a:t>Z dětí:</a:t>
            </a:r>
          </a:p>
          <a:p>
            <a:pPr algn="ctr">
              <a:tabLst>
                <a:tab pos="20116800" algn="l"/>
              </a:tabLst>
            </a:pPr>
            <a:endParaRPr lang="cs-CZ" sz="1200" b="0">
              <a:solidFill>
                <a:schemeClr val="tx1"/>
              </a:solidFill>
            </a:endParaRPr>
          </a:p>
          <a:p>
            <a:pPr algn="ctr">
              <a:tabLst>
                <a:tab pos="20116800" algn="l"/>
              </a:tabLst>
            </a:pPr>
            <a:r>
              <a:rPr lang="cs-CZ" sz="2400" b="0">
                <a:solidFill>
                  <a:schemeClr val="tx1"/>
                </a:solidFill>
              </a:rPr>
              <a:t>Michal Vaštyl (17.12.) 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1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0" y="1052513"/>
            <a:ext cx="9144000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  <a:p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PÁTEK 15:00</a:t>
            </a:r>
            <a:endParaRPr lang="cs-CZ" sz="3200">
              <a:solidFill>
                <a:schemeClr val="tx1"/>
              </a:solidFill>
            </a:endParaRP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DOROST ARCHA</a:t>
            </a: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SOBOTA 13-17h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Zkouška vánoční hry ARCHY</a:t>
            </a: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4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15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59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endParaRPr lang="cs-CZ" sz="3200" b="0">
              <a:solidFill>
                <a:schemeClr val="tx1"/>
              </a:solidFill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PÁTEK 18:00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Mládež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  <a:hlinkClick r:id="rId3"/>
              </a:rPr>
              <a:t>www.facebook.com/mladezOstrava</a:t>
            </a:r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NEDĚLE 18:45</a:t>
            </a:r>
          </a:p>
          <a:p>
            <a:pPr algn="ctr"/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Biblická skupinka mládeže</a:t>
            </a:r>
            <a:endParaRPr lang="cs-CZ" sz="3200" b="0">
              <a:solidFill>
                <a:schemeClr val="tx1"/>
              </a:solidFill>
            </a:endParaRPr>
          </a:p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2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15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s://scontent-a-ams.xx.fbcdn.net/hphotos-ash3/999775_10200703410690962_8082333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205038"/>
            <a:ext cx="90487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ovéPole 2"/>
          <p:cNvSpPr txBox="1">
            <a:spLocks noChangeArrowheads="1"/>
          </p:cNvSpPr>
          <p:nvPr/>
        </p:nvSpPr>
        <p:spPr bwMode="auto">
          <a:xfrm>
            <a:off x="539750" y="554038"/>
            <a:ext cx="80645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0">
                <a:solidFill>
                  <a:srgbClr val="FFFF00"/>
                </a:solidFill>
              </a:rPr>
              <a:t>neděle 15. 12. od 18:00 v červeném evangelickém kostele</a:t>
            </a:r>
          </a:p>
          <a:p>
            <a:pPr algn="ctr"/>
            <a:r>
              <a:rPr lang="cs-CZ" sz="3800">
                <a:solidFill>
                  <a:schemeClr val="bg1"/>
                </a:solidFill>
              </a:rPr>
              <a:t>Koncert Ostrava zpívá gospel</a:t>
            </a:r>
          </a:p>
          <a:p>
            <a:pPr algn="ctr"/>
            <a:r>
              <a:rPr lang="cs-CZ" sz="2400" b="0">
                <a:solidFill>
                  <a:schemeClr val="bg1"/>
                </a:solidFill>
              </a:rPr>
              <a:t>projekt YMCA Ostrava-Poruba, vstupné 100 Kč</a:t>
            </a:r>
            <a:endParaRPr lang="cs-CZ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2457450"/>
          </a:xfrm>
        </p:spPr>
      </p:pic>
      <p:pic>
        <p:nvPicPr>
          <p:cNvPr id="2457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91440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20938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3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6" name="Shape 24"/>
          <p:cNvSpPr txBox="1">
            <a:spLocks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15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79388" y="1036638"/>
            <a:ext cx="8713787" cy="399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>
                <a:latin typeface="Trebuchet MS" pitchFamily="34" charset="0"/>
              </a:rPr>
              <a:t>PŘELOM ROKU</a:t>
            </a:r>
          </a:p>
          <a:p>
            <a:pPr algn="ctr"/>
            <a:endParaRPr lang="cs-CZ" sz="3200" b="0"/>
          </a:p>
          <a:p>
            <a:pPr algn="ctr"/>
            <a:endParaRPr lang="cs-CZ" sz="3200" b="0"/>
          </a:p>
          <a:p>
            <a:pPr algn="ctr"/>
            <a:r>
              <a:rPr lang="cs-CZ" sz="3200" b="0"/>
              <a:t>úterý	 31.12. od 16:00: </a:t>
            </a:r>
          </a:p>
          <a:p>
            <a:pPr algn="ctr"/>
            <a:r>
              <a:rPr lang="cs-CZ" sz="3200"/>
              <a:t>Silvestrovské shromáždění </a:t>
            </a:r>
          </a:p>
          <a:p>
            <a:pPr algn="ctr"/>
            <a:endParaRPr lang="cs-CZ" sz="3200"/>
          </a:p>
          <a:p>
            <a:pPr algn="ctr"/>
            <a:r>
              <a:rPr lang="cs-CZ" sz="3200" b="0"/>
              <a:t>středa 1.1. od 9.30: </a:t>
            </a:r>
          </a:p>
          <a:p>
            <a:pPr algn="ctr"/>
            <a:r>
              <a:rPr lang="cs-CZ" sz="3200"/>
              <a:t>Novoroční bohoslužba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24"/>
          <p:cNvSpPr txBox="1">
            <a:spLocks/>
          </p:cNvSpPr>
          <p:nvPr/>
        </p:nvSpPr>
        <p:spPr bwMode="auto">
          <a:xfrm>
            <a:off x="0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15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  <p:sp>
        <p:nvSpPr>
          <p:cNvPr id="32771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23850" y="633413"/>
            <a:ext cx="8497888" cy="5303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3200"/>
              <a:t>Alianční týden modliteb 2014</a:t>
            </a:r>
          </a:p>
          <a:p>
            <a:pPr algn="ctr"/>
            <a:r>
              <a:rPr lang="cs-CZ" sz="3000"/>
              <a:t>Znamení – 7 Ježíšových zázraků o něčem víc</a:t>
            </a:r>
          </a:p>
          <a:p>
            <a:pPr algn="ctr"/>
            <a:r>
              <a:rPr lang="cs-CZ" sz="3200" b="0" u="sng">
                <a:hlinkClick r:id="rId2"/>
              </a:rPr>
              <a:t>www.ea.cz</a:t>
            </a:r>
            <a:endParaRPr lang="cs-CZ" sz="3200" b="0" u="sng"/>
          </a:p>
          <a:p>
            <a:pPr algn="just"/>
            <a:endParaRPr lang="cs-CZ" sz="1000" b="0" u="sng"/>
          </a:p>
          <a:p>
            <a:pPr algn="ctr"/>
            <a:r>
              <a:rPr lang="cs-CZ" sz="2800" b="0"/>
              <a:t>začátek vždy od 18h</a:t>
            </a:r>
          </a:p>
          <a:p>
            <a:pPr algn="ctr"/>
            <a:endParaRPr lang="cs-CZ" sz="1000" b="0"/>
          </a:p>
          <a:p>
            <a:r>
              <a:rPr lang="cs-CZ" sz="2500" b="0"/>
              <a:t>5.1. Římskokatolická církev O.-Přívoz, P.Taska (SCEAV)</a:t>
            </a:r>
          </a:p>
          <a:p>
            <a:r>
              <a:rPr lang="cs-CZ" sz="2500" b="0"/>
              <a:t>6.1. Bratrská jednota baptistů, J.Valeš, CB</a:t>
            </a:r>
          </a:p>
          <a:p>
            <a:r>
              <a:rPr lang="cs-CZ" sz="2500" b="0"/>
              <a:t>7.1. Armáda spásy, B.Stepieň, ŘKC</a:t>
            </a:r>
          </a:p>
          <a:p>
            <a:r>
              <a:rPr lang="cs-CZ" sz="2500" b="0"/>
              <a:t>8.1. Církev bratrská Ostrava, J.Marek, BJB</a:t>
            </a:r>
          </a:p>
          <a:p>
            <a:r>
              <a:rPr lang="cs-CZ" sz="2500" b="0"/>
              <a:t>9.1. Křesťanské společenství, D.Kašlík, CASD</a:t>
            </a:r>
          </a:p>
          <a:p>
            <a:r>
              <a:rPr lang="cs-CZ" sz="2500" b="0"/>
              <a:t>10.1.Církev čs.husitská Ostrava-M.Hory, D.Jurčo, CB</a:t>
            </a:r>
          </a:p>
          <a:p>
            <a:r>
              <a:rPr lang="cs-CZ" sz="2500" b="0"/>
              <a:t>11.1. CASD Ostrava-M.Hory, F.Hanouwer, AS </a:t>
            </a:r>
          </a:p>
          <a:p>
            <a:r>
              <a:rPr lang="cs-CZ" sz="2500" b="0"/>
              <a:t>12.1.Slezská církev evangelická a.v., M. Bužga, KSO</a:t>
            </a:r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 advClick="0" advTm="1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15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31752" name="Picture 8" descr="man-worl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05200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47813" y="1700213"/>
            <a:ext cx="6408737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3600">
                <a:solidFill>
                  <a:schemeClr val="bg1"/>
                </a:solidFill>
              </a:rPr>
              <a:t>Konference pro muže </a:t>
            </a:r>
          </a:p>
          <a:p>
            <a:pPr algn="ctr"/>
            <a:endParaRPr lang="cs-CZ" sz="1200">
              <a:solidFill>
                <a:schemeClr val="bg1"/>
              </a:solidFill>
            </a:endParaRPr>
          </a:p>
          <a:p>
            <a:pPr algn="ctr"/>
            <a:r>
              <a:rPr lang="cs-CZ" sz="3600">
                <a:solidFill>
                  <a:schemeClr val="bg1"/>
                </a:solidFill>
              </a:rPr>
              <a:t>Muž, jakého svět potřebuje</a:t>
            </a:r>
          </a:p>
          <a:p>
            <a:pPr algn="ctr"/>
            <a:endParaRPr lang="cs-CZ" sz="1000"/>
          </a:p>
          <a:p>
            <a:pPr algn="ctr"/>
            <a:endParaRPr lang="cs-CZ" sz="3200"/>
          </a:p>
          <a:p>
            <a:pPr algn="ctr"/>
            <a:r>
              <a:rPr lang="cs-CZ" sz="3200"/>
              <a:t>17.-18.1.2014</a:t>
            </a:r>
          </a:p>
          <a:p>
            <a:pPr algn="ctr"/>
            <a:endParaRPr lang="cs-CZ" sz="3200" b="0"/>
          </a:p>
          <a:p>
            <a:pPr algn="ctr"/>
            <a:r>
              <a:rPr lang="cs-CZ" sz="3200" b="0"/>
              <a:t>v Malenovicích (hotel KAM)</a:t>
            </a:r>
          </a:p>
          <a:p>
            <a:pPr algn="ctr"/>
            <a:endParaRPr lang="cs-CZ" sz="3200" b="0"/>
          </a:p>
          <a:p>
            <a:pPr algn="ctr"/>
            <a:r>
              <a:rPr lang="cs-CZ" sz="3200" b="0"/>
              <a:t> </a:t>
            </a:r>
            <a:r>
              <a:rPr lang="cs-CZ" sz="3200" b="0">
                <a:hlinkClick r:id="rId3"/>
              </a:rPr>
              <a:t>www.s-a-m.cz</a:t>
            </a:r>
            <a:r>
              <a:rPr lang="cs-CZ" sz="3200" b="0"/>
              <a:t> 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1331913" y="404813"/>
            <a:ext cx="6707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MODLITEBNÍ NÁMĚTY: NEMOCNÍ</a:t>
            </a:r>
          </a:p>
        </p:txBody>
      </p:sp>
      <p:sp>
        <p:nvSpPr>
          <p:cNvPr id="27653" name="Shape 74"/>
          <p:cNvSpPr txBox="1">
            <a:spLocks noChangeArrowheads="1"/>
          </p:cNvSpPr>
          <p:nvPr/>
        </p:nvSpPr>
        <p:spPr bwMode="auto">
          <a:xfrm>
            <a:off x="395288" y="981075"/>
            <a:ext cx="8370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čas společných modliteb každý den 21:00</a:t>
            </a:r>
          </a:p>
        </p:txBody>
      </p:sp>
      <p:sp>
        <p:nvSpPr>
          <p:cNvPr id="27654" name="Shape 75"/>
          <p:cNvSpPr txBox="1">
            <a:spLocks noChangeArrowheads="1"/>
          </p:cNvSpPr>
          <p:nvPr/>
        </p:nvSpPr>
        <p:spPr bwMode="auto">
          <a:xfrm>
            <a:off x="5076825" y="1700213"/>
            <a:ext cx="381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Jan Bartoň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Jiří Fojtík st.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Zdeněk Chromčák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Oliver Juchelka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František Maňásek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Václav Šeděnka</a:t>
            </a:r>
          </a:p>
          <a:p>
            <a:pPr algn="just"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  <a:sym typeface="Trebuchet MS" pitchFamily="34" charset="0"/>
              </a:rPr>
              <a:t>David English</a:t>
            </a:r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539750" y="1557338"/>
            <a:ext cx="365760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Marie Gonová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Věra Chromčáková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Bohumíra Marková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Marta Straková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Marta Raczko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Olga Kampová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Marie Polohová</a:t>
            </a:r>
          </a:p>
          <a:p>
            <a:pPr>
              <a:lnSpc>
                <a:spcPct val="110000"/>
              </a:lnSpc>
            </a:pPr>
            <a:r>
              <a:rPr lang="cs-CZ" sz="3200" b="0">
                <a:solidFill>
                  <a:schemeClr val="tx1"/>
                </a:solidFill>
              </a:rPr>
              <a:t>Emílie Tobolová</a:t>
            </a:r>
          </a:p>
        </p:txBody>
      </p:sp>
      <p:sp>
        <p:nvSpPr>
          <p:cNvPr id="27656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sborová oznámení 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15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.12.2013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301</Words>
  <Application>Microsoft Office PowerPoint</Application>
  <PresentationFormat>Předvádění na obrazovce (4:3)</PresentationFormat>
  <Paragraphs>104</Paragraphs>
  <Slides>10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Prudil - Ethics</dc:creator>
  <cp:lastModifiedBy>Jakub Mrázek</cp:lastModifiedBy>
  <cp:revision>59</cp:revision>
  <dcterms:modified xsi:type="dcterms:W3CDTF">2013-12-14T20:26:58Z</dcterms:modified>
</cp:coreProperties>
</file>