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316" r:id="rId3"/>
    <p:sldId id="310" r:id="rId4"/>
    <p:sldId id="281" r:id="rId5"/>
    <p:sldId id="321" r:id="rId6"/>
    <p:sldId id="328" r:id="rId7"/>
    <p:sldId id="315" r:id="rId8"/>
    <p:sldId id="326" r:id="rId9"/>
    <p:sldId id="322" r:id="rId10"/>
    <p:sldId id="327" r:id="rId11"/>
    <p:sldId id="324" r:id="rId12"/>
    <p:sldId id="325" r:id="rId13"/>
    <p:sldId id="323" r:id="rId14"/>
    <p:sldId id="318" r:id="rId15"/>
    <p:sldId id="274" r:id="rId16"/>
    <p:sldId id="277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0" autoAdjust="0"/>
    <p:restoredTop sz="75039" autoAdjust="0"/>
  </p:normalViewPr>
  <p:slideViewPr>
    <p:cSldViewPr>
      <p:cViewPr>
        <p:scale>
          <a:sx n="60" d="100"/>
          <a:sy n="60" d="100"/>
        </p:scale>
        <p:origin x="-61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28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126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Aktuality:</a:t>
            </a:r>
          </a:p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9698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2770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4818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686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3314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5362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7410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9458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8915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2150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3554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662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292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</p:sldLayoutIdLst>
  <p:transition spd="slow" advClick="0" advTm="15000">
    <p:fade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.cz/ostrava/ziv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dvadva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ladezOstrav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.cz/oma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24"/>
          <p:cNvSpPr txBox="1">
            <a:spLocks noGrp="1"/>
          </p:cNvSpPr>
          <p:nvPr>
            <p:ph type="subTitle" idx="1"/>
          </p:nvPr>
        </p:nvSpPr>
        <p:spPr>
          <a:xfrm>
            <a:off x="179388" y="6308725"/>
            <a:ext cx="8785225" cy="5492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>
                <a:srgbClr val="666666"/>
              </a:buClr>
              <a:buSzTx/>
              <a:buFontTx/>
              <a:buNone/>
            </a:pPr>
            <a:r>
              <a:rPr lang="cs-CZ" sz="2000" b="1" smtClean="0">
                <a:solidFill>
                  <a:schemeClr val="tx1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Sbor Církve bratrské v Ostravě            sborová oznámení 16.2.2014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Tx/>
              <a:buFontTx/>
              <a:buNone/>
            </a:pPr>
            <a:endParaRPr lang="cs-CZ" sz="1700" smtClean="0">
              <a:solidFill>
                <a:schemeClr val="tx1"/>
              </a:solidFill>
              <a:latin typeface="Trebuchet MS" pitchFamily="34" charset="0"/>
              <a:cs typeface="Arial" charset="0"/>
              <a:sym typeface="Arial" charset="0"/>
            </a:endParaRPr>
          </a:p>
        </p:txBody>
      </p:sp>
      <p:sp>
        <p:nvSpPr>
          <p:cNvPr id="10243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4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0" y="333375"/>
            <a:ext cx="9144000" cy="591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>
                <a:solidFill>
                  <a:schemeClr val="tx1"/>
                </a:solidFill>
              </a:rPr>
              <a:t>SRDEČNĚ ZVEME NA SPOLEČNÁ SHROMÁŽDĚNÍ</a:t>
            </a:r>
          </a:p>
          <a:p>
            <a:pPr algn="ctr"/>
            <a:endParaRPr lang="cs-CZ" sz="1200">
              <a:solidFill>
                <a:schemeClr val="tx1"/>
              </a:solidFill>
            </a:endParaRPr>
          </a:p>
          <a:p>
            <a:pPr algn="ctr"/>
            <a:endParaRPr lang="cs-CZ" sz="1800" b="0">
              <a:solidFill>
                <a:schemeClr val="tx1"/>
              </a:solidFill>
            </a:endParaRPr>
          </a:p>
          <a:p>
            <a:pPr algn="ctr"/>
            <a:r>
              <a:rPr lang="cs-CZ" sz="3000">
                <a:solidFill>
                  <a:schemeClr val="tx1"/>
                </a:solidFill>
                <a:sym typeface="Trebuchet MS" pitchFamily="34" charset="0"/>
              </a:rPr>
              <a:t>STŘEDA 18:30 </a:t>
            </a:r>
          </a:p>
          <a:p>
            <a:pPr algn="ctr"/>
            <a:r>
              <a:rPr lang="cs-CZ" sz="3000" b="0">
                <a:solidFill>
                  <a:schemeClr val="tx1"/>
                </a:solidFill>
                <a:sym typeface="Trebuchet MS" pitchFamily="34" charset="0"/>
              </a:rPr>
              <a:t>Biblická a modlitební hodina</a:t>
            </a:r>
          </a:p>
          <a:p>
            <a:pPr algn="ctr"/>
            <a:r>
              <a:rPr lang="cs-CZ" sz="3000" b="0">
                <a:solidFill>
                  <a:schemeClr val="tx1"/>
                </a:solidFill>
                <a:sym typeface="Trebuchet MS" pitchFamily="34" charset="0"/>
              </a:rPr>
              <a:t>slovo: Nicole Valešová</a:t>
            </a:r>
          </a:p>
          <a:p>
            <a:pPr algn="ctr"/>
            <a:endParaRPr lang="cs-CZ" sz="10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000">
                <a:solidFill>
                  <a:schemeClr val="tx1"/>
                </a:solidFill>
                <a:sym typeface="Trebuchet MS" pitchFamily="34" charset="0"/>
              </a:rPr>
              <a:t>NEDĚLE  8:45</a:t>
            </a:r>
          </a:p>
          <a:p>
            <a:pPr algn="ctr"/>
            <a:r>
              <a:rPr lang="cs-CZ" sz="3000" b="0">
                <a:solidFill>
                  <a:schemeClr val="tx1"/>
                </a:solidFill>
                <a:sym typeface="Trebuchet MS" pitchFamily="34" charset="0"/>
              </a:rPr>
              <a:t>Modlitební chvíle</a:t>
            </a:r>
          </a:p>
          <a:p>
            <a:pPr algn="ctr"/>
            <a:endParaRPr lang="cs-CZ" sz="1600" b="0">
              <a:solidFill>
                <a:schemeClr val="tx1"/>
              </a:solidFill>
            </a:endParaRPr>
          </a:p>
          <a:p>
            <a:pPr algn="ctr"/>
            <a:r>
              <a:rPr lang="cs-CZ" sz="3000">
                <a:solidFill>
                  <a:schemeClr val="tx1"/>
                </a:solidFill>
                <a:sym typeface="Trebuchet MS" pitchFamily="34" charset="0"/>
              </a:rPr>
              <a:t>NEDĚLE 9:30</a:t>
            </a:r>
          </a:p>
          <a:p>
            <a:pPr algn="ctr"/>
            <a:r>
              <a:rPr lang="cs-CZ" sz="3000" b="0">
                <a:solidFill>
                  <a:schemeClr val="tx1"/>
                </a:solidFill>
                <a:sym typeface="Trebuchet MS" pitchFamily="34" charset="0"/>
              </a:rPr>
              <a:t>Bohoslužba, slovo: Jan Kočnar</a:t>
            </a:r>
          </a:p>
          <a:p>
            <a:pPr algn="ctr"/>
            <a:endParaRPr lang="cs-CZ" sz="3000" b="0">
              <a:solidFill>
                <a:schemeClr val="tx1"/>
              </a:solidFill>
            </a:endParaRPr>
          </a:p>
          <a:p>
            <a:pPr algn="ctr"/>
            <a:endParaRPr lang="cs-CZ" sz="1000" b="0">
              <a:solidFill>
                <a:schemeClr val="tx1"/>
              </a:solidFill>
            </a:endParaRPr>
          </a:p>
          <a:p>
            <a:pPr algn="ctr"/>
            <a:r>
              <a:rPr lang="cs-CZ" sz="2400" b="0">
                <a:solidFill>
                  <a:schemeClr val="tx1"/>
                </a:solidFill>
              </a:rPr>
              <a:t>On-line přenos na internetu možno sledovat na adrese:</a:t>
            </a:r>
          </a:p>
          <a:p>
            <a:pPr algn="ctr"/>
            <a:r>
              <a:rPr lang="cs-CZ" sz="2400" b="0" u="sng">
                <a:solidFill>
                  <a:schemeClr val="tx1"/>
                </a:solidFill>
                <a:sym typeface="Trebuchet MS" pitchFamily="34" charset="0"/>
                <a:hlinkClick r:id="rId3"/>
              </a:rPr>
              <a:t>www.cb.cz/ostrava/zive</a:t>
            </a:r>
            <a:endParaRPr lang="cs-CZ" sz="2400" b="0" u="sng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3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4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5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 Církve bratrské v Ostravě            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79388" y="1557338"/>
            <a:ext cx="8713787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0116800" algn="l"/>
              </a:tabLst>
            </a:pPr>
            <a:r>
              <a:rPr lang="cs-CZ" sz="2800" b="0"/>
              <a:t>Konference dětského odboru 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22.3.2014 v Praze, Soukenická</a:t>
            </a:r>
          </a:p>
          <a:p>
            <a:pPr algn="ctr">
              <a:tabLst>
                <a:tab pos="20116800" algn="l"/>
              </a:tabLst>
            </a:pPr>
            <a:endParaRPr lang="cs-CZ" sz="2800" b="0"/>
          </a:p>
          <a:p>
            <a:pPr algn="ctr">
              <a:tabLst>
                <a:tab pos="20116800" algn="l"/>
              </a:tabLst>
            </a:pPr>
            <a:r>
              <a:rPr lang="cs-CZ" sz="2800"/>
              <a:t>Velké příběhy předávané nové generaci. </a:t>
            </a:r>
          </a:p>
          <a:p>
            <a:pPr algn="ctr">
              <a:tabLst>
                <a:tab pos="20116800" algn="l"/>
              </a:tabLst>
            </a:pPr>
            <a:endParaRPr lang="cs-CZ" sz="2800"/>
          </a:p>
          <a:p>
            <a:pPr algn="ctr">
              <a:tabLst>
                <a:tab pos="20116800" algn="l"/>
              </a:tabLst>
            </a:pPr>
            <a:r>
              <a:rPr lang="cs-CZ" sz="2800" b="0"/>
              <a:t>Pozvaným řečníkem je předseda Rady CB na Slovensku Ján Henžel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 descr="plakat_konference_do_2014_web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0"/>
            <a:ext cx="4808538" cy="6858000"/>
          </a:xfrm>
        </p:spPr>
      </p:pic>
    </p:spTree>
  </p:cSld>
  <p:clrMapOvr>
    <a:masterClrMapping/>
  </p:clrMapOvr>
  <p:transition spd="slow" advClick="0" advTm="15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75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76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77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 Církve bratrské v Ostravě            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79388" y="785813"/>
            <a:ext cx="864076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0116800" algn="l"/>
              </a:tabLst>
            </a:pPr>
            <a:endParaRPr lang="cs-CZ" sz="2800" b="0"/>
          </a:p>
          <a:p>
            <a:pPr algn="ctr">
              <a:tabLst>
                <a:tab pos="20116800" algn="l"/>
              </a:tabLst>
            </a:pPr>
            <a:r>
              <a:rPr lang="cs-CZ" sz="2800" b="0"/>
              <a:t>Seminář pro pracovníky s dětmi: 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Tim 2,2 Eliška Krmelová </a:t>
            </a:r>
          </a:p>
          <a:p>
            <a:pPr algn="ctr">
              <a:tabLst>
                <a:tab pos="20116800" algn="l"/>
              </a:tabLst>
            </a:pPr>
            <a:endParaRPr lang="cs-CZ" sz="2800" b="0"/>
          </a:p>
          <a:p>
            <a:pPr algn="ctr">
              <a:tabLst>
                <a:tab pos="20116800" algn="l"/>
              </a:tabLst>
            </a:pPr>
            <a:r>
              <a:rPr lang="cs-CZ" sz="2800"/>
              <a:t>Jak udělat hodinu zajímavou?</a:t>
            </a:r>
            <a:r>
              <a:rPr lang="cs-CZ" sz="2800" b="0"/>
              <a:t> 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17.5. Ostrava</a:t>
            </a:r>
          </a:p>
          <a:p>
            <a:pPr algn="ctr">
              <a:tabLst>
                <a:tab pos="20116800" algn="l"/>
              </a:tabLst>
            </a:pPr>
            <a:endParaRPr lang="cs-CZ" sz="2800" b="0"/>
          </a:p>
          <a:p>
            <a:pPr algn="ctr">
              <a:tabLst>
                <a:tab pos="20116800" algn="l"/>
              </a:tabLst>
            </a:pPr>
            <a:r>
              <a:rPr lang="cs-CZ" sz="2800" b="0"/>
              <a:t>Seminář pořádaná Křesťanské společenství Ostrava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 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Bližší informace na </a:t>
            </a:r>
            <a:r>
              <a:rPr lang="cs-CZ" sz="2800" b="0">
                <a:hlinkClick r:id="rId3"/>
              </a:rPr>
              <a:t>www.timdvadva.cz</a:t>
            </a:r>
            <a:r>
              <a:rPr lang="cs-CZ" sz="2800" b="0"/>
              <a:t> 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5" descr="140517 Seminář pro pracovníéky s dětmi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506413"/>
            <a:ext cx="8229600" cy="5829300"/>
          </a:xfrm>
        </p:spPr>
      </p:pic>
    </p:spTree>
  </p:cSld>
  <p:clrMapOvr>
    <a:masterClrMapping/>
  </p:clrMapOvr>
  <p:transition spd="slow" advClick="0" advTm="15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47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527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>
                <a:solidFill>
                  <a:schemeClr val="tx1"/>
                </a:solidFill>
              </a:rPr>
              <a:t>SRDEČNĚ ZVEME NA</a:t>
            </a:r>
          </a:p>
          <a:p>
            <a:pPr algn="ctr"/>
            <a:endParaRPr lang="cs-CZ" sz="3600">
              <a:solidFill>
                <a:schemeClr val="tx1"/>
              </a:solidFill>
            </a:endParaRPr>
          </a:p>
          <a:p>
            <a:pPr algn="ctr"/>
            <a:r>
              <a:rPr lang="cs-CZ" sz="4000">
                <a:solidFill>
                  <a:schemeClr val="tx1"/>
                </a:solidFill>
                <a:sym typeface="Trebuchet MS" pitchFamily="34" charset="0"/>
              </a:rPr>
              <a:t>Pobyt rodin </a:t>
            </a:r>
          </a:p>
          <a:p>
            <a:pPr algn="ctr"/>
            <a:endParaRPr lang="cs-CZ" sz="40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4000">
                <a:solidFill>
                  <a:schemeClr val="tx1"/>
                </a:solidFill>
                <a:sym typeface="Trebuchet MS" pitchFamily="34" charset="0"/>
              </a:rPr>
              <a:t>6.-8.6.2014</a:t>
            </a:r>
          </a:p>
          <a:p>
            <a:pPr algn="ctr"/>
            <a:endParaRPr lang="cs-CZ" sz="40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4000">
                <a:solidFill>
                  <a:schemeClr val="tx1"/>
                </a:solidFill>
                <a:sym typeface="Trebuchet MS" pitchFamily="34" charset="0"/>
              </a:rPr>
              <a:t>Bílá Holubice</a:t>
            </a:r>
          </a:p>
          <a:p>
            <a:pPr algn="ctr"/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bližší informace: Rychlikovi/Parmovi</a:t>
            </a:r>
          </a:p>
          <a:p>
            <a:pPr algn="ctr"/>
            <a:endParaRPr lang="cs-CZ" sz="3600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31749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0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4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795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1331913" y="404813"/>
            <a:ext cx="6707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MODLITEBNÍ NÁMĚTY: NEMOCNÍ</a:t>
            </a:r>
          </a:p>
        </p:txBody>
      </p:sp>
      <p:sp>
        <p:nvSpPr>
          <p:cNvPr id="33797" name="Shape 74"/>
          <p:cNvSpPr txBox="1">
            <a:spLocks noChangeArrowheads="1"/>
          </p:cNvSpPr>
          <p:nvPr/>
        </p:nvSpPr>
        <p:spPr bwMode="auto">
          <a:xfrm>
            <a:off x="395288" y="981075"/>
            <a:ext cx="8370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čas společných modliteb každý den 21:00</a:t>
            </a:r>
          </a:p>
        </p:txBody>
      </p:sp>
      <p:sp>
        <p:nvSpPr>
          <p:cNvPr id="33798" name="Shape 75"/>
          <p:cNvSpPr txBox="1">
            <a:spLocks noChangeArrowheads="1"/>
          </p:cNvSpPr>
          <p:nvPr/>
        </p:nvSpPr>
        <p:spPr bwMode="auto">
          <a:xfrm>
            <a:off x="5076825" y="1700213"/>
            <a:ext cx="381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Jan Bartoň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Jiří Fojtík st.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Zdeněk Chromčák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Oliver Juchelka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František Maňásek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Václav Šeděnka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David English</a:t>
            </a:r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539750" y="1844675"/>
            <a:ext cx="36576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Marie Gonová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Věra Chromčáková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Bohumíra Marková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Marta Straková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Marta Raczko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Olga Kampová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Emílie Tobolová</a:t>
            </a:r>
          </a:p>
        </p:txBody>
      </p:sp>
      <p:sp>
        <p:nvSpPr>
          <p:cNvPr id="33800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4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43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3059113" y="404813"/>
            <a:ext cx="2871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NAROZENINY</a:t>
            </a:r>
          </a:p>
        </p:txBody>
      </p:sp>
      <p:sp>
        <p:nvSpPr>
          <p:cNvPr id="35845" name="Shape 74"/>
          <p:cNvSpPr txBox="1">
            <a:spLocks noChangeArrowheads="1"/>
          </p:cNvSpPr>
          <p:nvPr/>
        </p:nvSpPr>
        <p:spPr bwMode="auto">
          <a:xfrm>
            <a:off x="468313" y="981075"/>
            <a:ext cx="8370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blahopřejeme všem!</a:t>
            </a:r>
          </a:p>
        </p:txBody>
      </p:sp>
      <p:sp>
        <p:nvSpPr>
          <p:cNvPr id="35846" name="Text Box 12"/>
          <p:cNvSpPr txBox="1">
            <a:spLocks noChangeArrowheads="1"/>
          </p:cNvSpPr>
          <p:nvPr/>
        </p:nvSpPr>
        <p:spPr bwMode="auto">
          <a:xfrm>
            <a:off x="827088" y="2133600"/>
            <a:ext cx="755967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0">
                <a:solidFill>
                  <a:schemeClr val="tx1"/>
                </a:solidFill>
              </a:rPr>
              <a:t>Tomáš Buroň (17.2.)</a:t>
            </a:r>
          </a:p>
          <a:p>
            <a:pPr algn="ctr"/>
            <a:r>
              <a:rPr lang="cs-CZ" sz="3200" b="0">
                <a:solidFill>
                  <a:schemeClr val="tx1"/>
                </a:solidFill>
              </a:rPr>
              <a:t>Erich Šlapa (20.2.)</a:t>
            </a:r>
          </a:p>
          <a:p>
            <a:pPr algn="ctr"/>
            <a:r>
              <a:rPr lang="cs-CZ" sz="3200" b="0">
                <a:solidFill>
                  <a:schemeClr val="tx1"/>
                </a:solidFill>
              </a:rPr>
              <a:t>Jaroslava Zončová (21.2.)</a:t>
            </a:r>
          </a:p>
          <a:p>
            <a:pPr algn="ctr"/>
            <a:r>
              <a:rPr lang="cs-CZ" sz="3200" b="0">
                <a:solidFill>
                  <a:schemeClr val="tx1"/>
                </a:solidFill>
              </a:rPr>
              <a:t>Miroslav Bova (21.2.)</a:t>
            </a:r>
          </a:p>
          <a:p>
            <a:pPr algn="ctr"/>
            <a:endParaRPr lang="cs-CZ" sz="3200" b="0">
              <a:solidFill>
                <a:schemeClr val="tx1"/>
              </a:solidFill>
            </a:endParaRPr>
          </a:p>
          <a:p>
            <a:pPr algn="ctr"/>
            <a:r>
              <a:rPr lang="cs-CZ" sz="3200" b="0">
                <a:solidFill>
                  <a:schemeClr val="tx1"/>
                </a:solidFill>
              </a:rPr>
              <a:t>Z dětí:</a:t>
            </a:r>
          </a:p>
          <a:p>
            <a:pPr algn="ctr"/>
            <a:r>
              <a:rPr lang="cs-CZ" sz="3200" b="0">
                <a:solidFill>
                  <a:schemeClr val="tx1"/>
                </a:solidFill>
              </a:rPr>
              <a:t>Martina Zdražilová (18.2.)</a:t>
            </a:r>
          </a:p>
        </p:txBody>
      </p:sp>
      <p:sp>
        <p:nvSpPr>
          <p:cNvPr id="35847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1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</a:rPr>
              <a:t>SRDEČNĚ ZVEME NA DALŠÍ SETKÁNÍ</a:t>
            </a:r>
          </a:p>
          <a:p>
            <a:pPr algn="ctr"/>
            <a:endParaRPr lang="cs-CZ" sz="3200">
              <a:solidFill>
                <a:schemeClr val="tx1"/>
              </a:solidFill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STŘEDA 15:00</a:t>
            </a: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Klub Seniorů</a:t>
            </a: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Maroko – cestopis</a:t>
            </a: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MUDr. Bohumír Blažek</a:t>
            </a: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 </a:t>
            </a: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u="sng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4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39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0" y="1052513"/>
            <a:ext cx="9144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</a:rPr>
              <a:t>SRDEČNĚ ZVEME NA DALŠÍ SETKÁNÍ</a:t>
            </a:r>
          </a:p>
          <a:p>
            <a:pPr algn="ctr"/>
            <a:endParaRPr lang="cs-CZ" sz="3200">
              <a:solidFill>
                <a:schemeClr val="tx1"/>
              </a:solidFill>
            </a:endParaRPr>
          </a:p>
          <a:p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PÁTEK 15:00</a:t>
            </a:r>
            <a:endParaRPr lang="cs-CZ" sz="3200">
              <a:solidFill>
                <a:schemeClr val="tx1"/>
              </a:solidFill>
            </a:endParaRPr>
          </a:p>
          <a:p>
            <a:pPr algn="ctr"/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DOROST ARCHA</a:t>
            </a: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42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 Církve bratrské v Ostravě            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87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</a:rPr>
              <a:t>SRDEČNĚ ZVEME NA DALŠÍ SETKÁNÍ</a:t>
            </a:r>
          </a:p>
          <a:p>
            <a:pPr algn="ctr"/>
            <a:endParaRPr lang="cs-CZ" sz="3200" b="0">
              <a:solidFill>
                <a:schemeClr val="tx1"/>
              </a:solidFill>
            </a:endParaRPr>
          </a:p>
          <a:p>
            <a:pPr algn="ctr"/>
            <a:endParaRPr lang="cs-CZ" sz="3200" b="0">
              <a:solidFill>
                <a:schemeClr val="tx1"/>
              </a:solidFill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PÁTEK 18:00</a:t>
            </a:r>
          </a:p>
          <a:p>
            <a:pPr algn="ctr"/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Mládež</a:t>
            </a:r>
          </a:p>
          <a:p>
            <a:pPr algn="ctr"/>
            <a:r>
              <a:rPr lang="cs-CZ" sz="3200" b="0">
                <a:solidFill>
                  <a:schemeClr val="tx1"/>
                </a:solidFill>
                <a:sym typeface="Trebuchet MS" pitchFamily="34" charset="0"/>
                <a:hlinkClick r:id="rId3"/>
              </a:rPr>
              <a:t>www.facebook.com/mladezOstrava</a:t>
            </a:r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>
              <a:solidFill>
                <a:schemeClr val="tx1"/>
              </a:solidFill>
            </a:endParaRPr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0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 Církve bratrské v Ostravě            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435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>
                <a:sym typeface="Trebuchet MS" pitchFamily="34" charset="0"/>
              </a:rPr>
              <a:t>SETKÁNÍ  VEDOUCÍCH SKUPINEK</a:t>
            </a:r>
            <a:endParaRPr lang="cs-CZ" sz="3200" b="0">
              <a:sym typeface="Trebuchet MS" pitchFamily="34" charset="0"/>
            </a:endParaRPr>
          </a:p>
          <a:p>
            <a:pPr algn="ctr"/>
            <a:endParaRPr lang="cs-CZ" sz="2800">
              <a:sym typeface="Trebuchet MS" pitchFamily="34" charset="0"/>
            </a:endParaRPr>
          </a:p>
          <a:p>
            <a:pPr algn="ctr"/>
            <a:endParaRPr lang="cs-CZ" sz="2800">
              <a:sym typeface="Trebuchet MS" pitchFamily="34" charset="0"/>
            </a:endParaRPr>
          </a:p>
          <a:p>
            <a:pPr algn="ctr"/>
            <a:r>
              <a:rPr lang="cs-CZ" sz="3200">
                <a:solidFill>
                  <a:srgbClr val="FF0000"/>
                </a:solidFill>
                <a:sym typeface="Trebuchet MS" pitchFamily="34" charset="0"/>
              </a:rPr>
              <a:t>PŘESUNUTO NA BŘEZEN</a:t>
            </a:r>
          </a:p>
          <a:p>
            <a:pPr algn="ctr"/>
            <a:r>
              <a:rPr lang="cs-CZ" sz="3200">
                <a:solidFill>
                  <a:srgbClr val="FF0000"/>
                </a:solidFill>
                <a:sym typeface="Trebuchet MS" pitchFamily="34" charset="0"/>
              </a:rPr>
              <a:t>TERMÍN BUDE UPŘESNĚN</a:t>
            </a:r>
          </a:p>
          <a:p>
            <a:pPr algn="ctr"/>
            <a:endParaRPr lang="cs-CZ" sz="2800" b="0">
              <a:sym typeface="Trebuchet MS" pitchFamily="34" charset="0"/>
            </a:endParaRPr>
          </a:p>
          <a:p>
            <a:pPr algn="ctr"/>
            <a:endParaRPr lang="cs-CZ" sz="2800" b="0">
              <a:sym typeface="Trebuchet MS" pitchFamily="34" charset="0"/>
            </a:endParaRPr>
          </a:p>
          <a:p>
            <a:pPr algn="ctr"/>
            <a:r>
              <a:rPr lang="cs-CZ" sz="2800" b="0">
                <a:sym typeface="Trebuchet MS" pitchFamily="34" charset="0"/>
              </a:rPr>
              <a:t>informace u Jakuba Mrázka</a:t>
            </a:r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438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 Církve bratrské v Ostravě            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1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2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527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</a:rPr>
              <a:t>SRDEČNĚ ZVEME NA DALŠÍ SETKÁNÍ</a:t>
            </a:r>
          </a:p>
          <a:p>
            <a:pPr algn="ctr"/>
            <a:endParaRPr lang="cs-CZ" sz="3200" b="0">
              <a:solidFill>
                <a:schemeClr val="tx1"/>
              </a:solidFill>
            </a:endParaRPr>
          </a:p>
          <a:p>
            <a:pPr algn="ctr"/>
            <a:endParaRPr lang="cs-CZ" sz="3200" b="0">
              <a:solidFill>
                <a:schemeClr val="tx1"/>
              </a:solidFill>
            </a:endParaRPr>
          </a:p>
          <a:p>
            <a:pPr algn="ctr"/>
            <a:r>
              <a:rPr lang="cs-CZ" sz="3600">
                <a:solidFill>
                  <a:schemeClr val="tx1"/>
                </a:solidFill>
                <a:sym typeface="Trebuchet MS" pitchFamily="34" charset="0"/>
              </a:rPr>
              <a:t>IMPULSY</a:t>
            </a:r>
          </a:p>
          <a:p>
            <a:pPr algn="ctr"/>
            <a:r>
              <a:rPr lang="cs-CZ" sz="3600">
                <a:solidFill>
                  <a:schemeClr val="tx1"/>
                </a:solidFill>
                <a:sym typeface="Trebuchet MS" pitchFamily="34" charset="0"/>
              </a:rPr>
              <a:t>Večerní bohoslužba</a:t>
            </a:r>
          </a:p>
          <a:p>
            <a:pPr algn="ctr"/>
            <a:endParaRPr lang="cs-CZ" sz="36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600">
                <a:solidFill>
                  <a:schemeClr val="tx1"/>
                </a:solidFill>
                <a:sym typeface="Trebuchet MS" pitchFamily="34" charset="0"/>
              </a:rPr>
              <a:t>8.3.2014 od 18:00</a:t>
            </a:r>
            <a:endParaRPr lang="cs-CZ" sz="36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6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>
              <a:solidFill>
                <a:schemeClr val="tx1"/>
              </a:solidFill>
            </a:endParaRPr>
          </a:p>
        </p:txBody>
      </p:sp>
      <p:sp>
        <p:nvSpPr>
          <p:cNvPr id="37893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4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 Církve bratrské v Ostravě            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3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5000"/>
              <a:t>Výroční členské </a:t>
            </a:r>
          </a:p>
          <a:p>
            <a:pPr algn="ctr"/>
            <a:r>
              <a:rPr lang="cs-CZ" sz="5000"/>
              <a:t>shromáždění  </a:t>
            </a:r>
          </a:p>
          <a:p>
            <a:pPr algn="ctr"/>
            <a:r>
              <a:rPr lang="cs-CZ" sz="5000"/>
              <a:t>sboru CB Ostrava</a:t>
            </a:r>
          </a:p>
          <a:p>
            <a:pPr algn="ctr"/>
            <a:endParaRPr lang="cs-CZ" sz="5000"/>
          </a:p>
          <a:p>
            <a:pPr algn="ctr"/>
            <a:r>
              <a:rPr lang="cs-CZ" sz="3600"/>
              <a:t>9.března 2014 v 15:00</a:t>
            </a:r>
          </a:p>
          <a:p>
            <a:endParaRPr lang="cs-CZ" sz="3600"/>
          </a:p>
          <a:p>
            <a:pPr algn="ctr"/>
            <a:endParaRPr lang="cs-CZ" sz="3200">
              <a:solidFill>
                <a:schemeClr val="tx1"/>
              </a:solidFill>
            </a:endParaRPr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6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 Církve bratrské v Ostravě            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1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2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3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 Církve bratrské v Ostravě            sborová oznámení 16.2.2014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50825" y="258763"/>
            <a:ext cx="8569325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0" anchor="ctr">
            <a:spAutoFit/>
          </a:bodyPr>
          <a:lstStyle/>
          <a:p>
            <a:pPr algn="ctr">
              <a:tabLst>
                <a:tab pos="20116800" algn="l"/>
              </a:tabLst>
            </a:pPr>
            <a:r>
              <a:rPr lang="cs-CZ" sz="2800" b="0"/>
              <a:t>Konference OMAR: </a:t>
            </a:r>
          </a:p>
          <a:p>
            <a:pPr algn="ctr">
              <a:tabLst>
                <a:tab pos="20116800" algn="l"/>
              </a:tabLst>
            </a:pPr>
            <a:r>
              <a:rPr lang="cs-CZ" sz="2800"/>
              <a:t>Šťastné manželství: Jde to vůbec?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1.3.2014, Olomouc</a:t>
            </a:r>
          </a:p>
          <a:p>
            <a:pPr algn="ctr">
              <a:tabLst>
                <a:tab pos="20116800" algn="l"/>
              </a:tabLst>
            </a:pPr>
            <a:endParaRPr lang="cs-CZ" sz="2800" b="0"/>
          </a:p>
          <a:p>
            <a:pPr algn="ctr">
              <a:tabLst>
                <a:tab pos="20116800" algn="l"/>
              </a:tabLst>
            </a:pPr>
            <a:r>
              <a:rPr lang="cs-CZ" sz="2800"/>
              <a:t>Přednášky:</a:t>
            </a:r>
            <a:r>
              <a:rPr lang="cs-CZ" sz="2800" b="0"/>
              <a:t> 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Šťastné manželství – jak na to? 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Šťastné manželství – i po letech? </a:t>
            </a:r>
          </a:p>
          <a:p>
            <a:pPr algn="ctr">
              <a:tabLst>
                <a:tab pos="20116800" algn="l"/>
              </a:tabLst>
            </a:pPr>
            <a:r>
              <a:rPr lang="cs-CZ" sz="2800"/>
              <a:t>Semináře: 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Čtyři období manželství a sedm strategií pro zkvalitnění vztahu 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Patří oběť do manželství ? </a:t>
            </a:r>
          </a:p>
          <a:p>
            <a:pPr algn="ctr">
              <a:tabLst>
                <a:tab pos="20116800" algn="l"/>
              </a:tabLst>
            </a:pPr>
            <a:r>
              <a:rPr lang="cs-CZ" sz="2800" b="0"/>
              <a:t>Rovnost, či poddanost v manželství </a:t>
            </a:r>
          </a:p>
          <a:p>
            <a:pPr algn="ctr">
              <a:tabLst>
                <a:tab pos="20116800" algn="l"/>
              </a:tabLst>
            </a:pPr>
            <a:endParaRPr lang="cs-CZ" sz="2800" b="0"/>
          </a:p>
          <a:p>
            <a:pPr algn="ctr">
              <a:tabLst>
                <a:tab pos="20116800" algn="l"/>
              </a:tabLst>
            </a:pPr>
            <a:r>
              <a:rPr lang="cs-CZ" sz="2800" b="0">
                <a:hlinkClick r:id="rId3"/>
              </a:rPr>
              <a:t>www.cb.cz/omar</a:t>
            </a:r>
            <a:r>
              <a:rPr lang="cs-CZ" sz="2800" b="0"/>
              <a:t> .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140301 Konference OMAR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514350"/>
            <a:ext cx="8229600" cy="5811838"/>
          </a:xfrm>
        </p:spPr>
      </p:pic>
    </p:spTree>
  </p:cSld>
  <p:clrMapOvr>
    <a:masterClrMapping/>
  </p:clrMapOvr>
  <p:transition spd="slow" advClick="0" advTm="15000">
    <p:fade/>
  </p:transition>
</p:sld>
</file>

<file path=ppt/theme/theme1.xml><?xml version="1.0" encoding="utf-8"?>
<a:theme xmlns:a="http://schemas.openxmlformats.org/drawingml/2006/main" name="Výchozí návrh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360</Words>
  <Application>Microsoft Office PowerPoint</Application>
  <PresentationFormat>Předvádění na obrazovce (4:3)</PresentationFormat>
  <Paragraphs>138</Paragraphs>
  <Slides>16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Prudil - Ethics</dc:creator>
  <cp:lastModifiedBy>Kuba</cp:lastModifiedBy>
  <cp:revision>86</cp:revision>
  <dcterms:modified xsi:type="dcterms:W3CDTF">2014-02-15T19:23:28Z</dcterms:modified>
</cp:coreProperties>
</file>