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028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1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23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43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08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79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1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4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6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34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1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8E97-1F0B-46D6-8970-695AABA7D571}" type="datetimeFigureOut">
              <a:rPr lang="cs-CZ" smtClean="0"/>
              <a:t>28.1.2024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4B70-23DB-4219-85D9-64036949D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61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" y="0"/>
            <a:ext cx="5864773" cy="6858000"/>
          </a:xfrm>
          <a:prstGeom prst="rect">
            <a:avLst/>
          </a:prstGeom>
          <a:solidFill>
            <a:srgbClr val="1A2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Žalm 110</a:t>
            </a:r>
          </a:p>
          <a:p>
            <a:r>
              <a:rPr lang="cs-CZ" sz="2000" dirty="0" smtClean="0"/>
              <a:t>   1 </a:t>
            </a:r>
            <a:r>
              <a:rPr lang="cs-CZ" sz="2000" i="1" dirty="0"/>
              <a:t>Davidův, žalm. </a:t>
            </a:r>
            <a:endParaRPr lang="cs-CZ" sz="2000" i="1" dirty="0" smtClean="0"/>
          </a:p>
          <a:p>
            <a:endParaRPr lang="cs-CZ" sz="2000" dirty="0"/>
          </a:p>
          <a:p>
            <a:r>
              <a:rPr lang="cs-CZ" sz="2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Výrok </a:t>
            </a:r>
            <a:r>
              <a:rPr lang="cs-CZ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Hospodinův mému pánu: </a:t>
            </a:r>
            <a:endParaRPr lang="cs-CZ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000" i="1" dirty="0" smtClean="0">
                <a:solidFill>
                  <a:srgbClr val="FFFF00"/>
                </a:solidFill>
              </a:rPr>
              <a:t>   „</a:t>
            </a:r>
            <a:r>
              <a:rPr lang="cs-CZ" sz="2000" i="1" dirty="0">
                <a:solidFill>
                  <a:srgbClr val="FFFF00"/>
                </a:solidFill>
              </a:rPr>
              <a:t>Usedni po mé pravici, dokud položím tvé </a:t>
            </a:r>
            <a:r>
              <a:rPr lang="cs-CZ" sz="2000" i="1" dirty="0" smtClean="0">
                <a:solidFill>
                  <a:srgbClr val="FFFF00"/>
                </a:solidFill>
              </a:rPr>
              <a:t>	nepřátele</a:t>
            </a:r>
          </a:p>
          <a:p>
            <a:r>
              <a:rPr lang="cs-CZ" sz="2000" i="1" dirty="0" smtClean="0">
                <a:solidFill>
                  <a:srgbClr val="FFFF00"/>
                </a:solidFill>
              </a:rPr>
              <a:t>      za </a:t>
            </a:r>
            <a:r>
              <a:rPr lang="cs-CZ" sz="2000" i="1" dirty="0">
                <a:solidFill>
                  <a:srgbClr val="FFFF00"/>
                </a:solidFill>
              </a:rPr>
              <a:t>podnož tvých nohou.“</a:t>
            </a:r>
            <a:endParaRPr lang="cs-CZ" sz="2000" dirty="0">
              <a:solidFill>
                <a:srgbClr val="FFFF00"/>
              </a:solidFill>
            </a:endParaRPr>
          </a:p>
          <a:p>
            <a:r>
              <a:rPr lang="cs-CZ" sz="2000" dirty="0" smtClean="0"/>
              <a:t>   2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Tvé mocné žezlo vyšle Hospodin ze </a:t>
            </a:r>
            <a:r>
              <a:rPr lang="cs-CZ" sz="20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Sijónu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Panuj</a:t>
            </a: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uprostřed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svých nepřátel!</a:t>
            </a:r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   3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Tvůj lid přijde dobrovolně v den tvého vojska v </a:t>
            </a:r>
            <a:endParaRPr lang="cs-CZ" sz="20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důstojné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svatosti. Tvá mládež ti bude rosou z lůna </a:t>
            </a:r>
            <a:endParaRPr lang="cs-CZ" sz="20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úsvitu.</a:t>
            </a:r>
          </a:p>
          <a:p>
            <a:endParaRPr lang="cs-CZ" sz="2000" dirty="0"/>
          </a:p>
          <a:p>
            <a:r>
              <a:rPr lang="cs-CZ" sz="2000" dirty="0" smtClean="0"/>
              <a:t>   4 </a:t>
            </a:r>
            <a:r>
              <a:rPr lang="cs-CZ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Hospodin přísahal a nebude toho litovat: </a:t>
            </a:r>
            <a:endParaRPr lang="cs-CZ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000" i="1" dirty="0" smtClean="0">
                <a:solidFill>
                  <a:srgbClr val="FFFF00"/>
                </a:solidFill>
              </a:rPr>
              <a:t>   „</a:t>
            </a:r>
            <a:r>
              <a:rPr lang="cs-CZ" sz="2000" i="1" dirty="0">
                <a:solidFill>
                  <a:srgbClr val="FFFF00"/>
                </a:solidFill>
              </a:rPr>
              <a:t>Ty jsi kněz navěky na způsob </a:t>
            </a:r>
            <a:r>
              <a:rPr lang="cs-CZ" sz="2000" i="1" dirty="0" err="1">
                <a:solidFill>
                  <a:srgbClr val="FFFF00"/>
                </a:solidFill>
              </a:rPr>
              <a:t>Malkísedeka</a:t>
            </a:r>
            <a:r>
              <a:rPr lang="cs-CZ" sz="2000" i="1" dirty="0" smtClean="0">
                <a:solidFill>
                  <a:srgbClr val="FFFF00"/>
                </a:solidFill>
              </a:rPr>
              <a:t>.“</a:t>
            </a:r>
            <a:endParaRPr lang="cs-CZ" sz="2000" dirty="0">
              <a:solidFill>
                <a:srgbClr val="FFFF00"/>
              </a:solidFill>
            </a:endParaRPr>
          </a:p>
          <a:p>
            <a:r>
              <a:rPr lang="cs-CZ" sz="2000" dirty="0" smtClean="0"/>
              <a:t>   5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Panovník po tvé pravici srazí v den svého hněvu krále.</a:t>
            </a:r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   6-7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Bude soudit národy, naplní vše mrtvými těly, srazí </a:t>
            </a:r>
            <a:endParaRPr lang="cs-CZ" sz="20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hlavu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nad velkou zemí. Napije se z potoka na cestě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proto zvedne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hlavu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38344" y="0"/>
            <a:ext cx="6253655" cy="6858000"/>
          </a:xfrm>
          <a:prstGeom prst="rect">
            <a:avLst/>
          </a:prstGeom>
          <a:solidFill>
            <a:srgbClr val="2539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/>
          </a:p>
          <a:p>
            <a:pPr algn="ctr"/>
            <a:r>
              <a:rPr lang="cs-CZ" sz="2000" dirty="0" smtClean="0"/>
              <a:t>Osnova:</a:t>
            </a:r>
          </a:p>
          <a:p>
            <a:pPr lvl="0"/>
            <a:r>
              <a:rPr lang="cs-CZ" sz="2000" dirty="0" smtClean="0"/>
              <a:t>Nadpis</a:t>
            </a:r>
            <a:r>
              <a:rPr lang="cs-CZ" sz="2000" dirty="0"/>
              <a:t>: autor (David), žánr (žalm</a:t>
            </a:r>
            <a:r>
              <a:rPr lang="cs-CZ" sz="2000" dirty="0" smtClean="0"/>
              <a:t>)</a:t>
            </a:r>
          </a:p>
          <a:p>
            <a:pPr lvl="0"/>
            <a:r>
              <a:rPr lang="cs-CZ" sz="2000" dirty="0"/>
              <a:t>		</a:t>
            </a:r>
          </a:p>
          <a:p>
            <a:pPr lvl="0"/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Úvod</a:t>
            </a:r>
            <a:r>
              <a:rPr lang="cs-CZ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žánr (proroctví), Autor (Hospodin), adresát (</a:t>
            </a:r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pán)</a:t>
            </a:r>
          </a:p>
          <a:p>
            <a:pPr lvl="0"/>
            <a:r>
              <a:rPr lang="cs-CZ" sz="2000" dirty="0"/>
              <a:t>	</a:t>
            </a:r>
            <a:r>
              <a:rPr lang="cs-CZ" sz="2000" dirty="0" smtClean="0">
                <a:solidFill>
                  <a:srgbClr val="FFFF00"/>
                </a:solidFill>
              </a:rPr>
              <a:t>Citace </a:t>
            </a:r>
            <a:r>
              <a:rPr lang="cs-CZ" sz="2000" dirty="0">
                <a:solidFill>
                  <a:srgbClr val="FFFF00"/>
                </a:solidFill>
              </a:rPr>
              <a:t>Božího </a:t>
            </a:r>
            <a:r>
              <a:rPr lang="cs-CZ" sz="2000" dirty="0" smtClean="0">
                <a:solidFill>
                  <a:srgbClr val="FFFF00"/>
                </a:solidFill>
              </a:rPr>
              <a:t>výroku </a:t>
            </a:r>
            <a:r>
              <a:rPr lang="cs-CZ" sz="2000" dirty="0" smtClean="0"/>
              <a:t>   </a:t>
            </a:r>
            <a:endParaRPr lang="cs-CZ" sz="2000" dirty="0"/>
          </a:p>
          <a:p>
            <a:pPr lvl="2"/>
            <a:endParaRPr lang="cs-CZ" sz="2000" dirty="0" smtClean="0"/>
          </a:p>
          <a:p>
            <a:pPr lvl="2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Prorocká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reflexe: adresovaná 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pánu</a:t>
            </a:r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Zahájení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svaté 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války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</a:p>
          <a:p>
            <a:pPr lvl="0"/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Oddíly páně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ochotné k boji</a:t>
            </a:r>
            <a:r>
              <a:rPr lang="cs-CZ" sz="2000" dirty="0"/>
              <a:t>			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	</a:t>
            </a:r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Úvod</a:t>
            </a:r>
            <a:r>
              <a:rPr lang="cs-CZ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žánr (neodvolatelná přísaha)	</a:t>
            </a:r>
            <a:r>
              <a:rPr lang="cs-CZ" sz="2000" dirty="0"/>
              <a:t>	</a:t>
            </a:r>
          </a:p>
          <a:p>
            <a:pPr lvl="0"/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FFFF00"/>
                </a:solidFill>
              </a:rPr>
              <a:t>Citace Božího výroku</a:t>
            </a:r>
            <a:r>
              <a:rPr lang="cs-CZ" sz="2000" dirty="0">
                <a:solidFill>
                  <a:srgbClr val="FFFF00"/>
                </a:solidFill>
              </a:rPr>
              <a:t>	</a:t>
            </a:r>
          </a:p>
          <a:p>
            <a:pPr lvl="2"/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Prorocká reflexe			</a:t>
            </a: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Adresovaná pánu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endParaRPr lang="cs-CZ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cs-CZ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Adresovaná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shromáždění 	</a:t>
            </a:r>
            <a:endParaRPr lang="cs-CZ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6" name="Obdélník 5"/>
          <p:cNvSpPr/>
          <p:nvPr/>
        </p:nvSpPr>
        <p:spPr>
          <a:xfrm>
            <a:off x="6342185" y="1723292"/>
            <a:ext cx="409903" cy="20398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/>
              <a:t>p</a:t>
            </a:r>
            <a:r>
              <a:rPr lang="cs-CZ" sz="2800" dirty="0" smtClean="0"/>
              <a:t>án </a:t>
            </a:r>
            <a:r>
              <a:rPr lang="cs-CZ" sz="2800" dirty="0"/>
              <a:t>jako </a:t>
            </a:r>
            <a:r>
              <a:rPr lang="cs-CZ" sz="2800" dirty="0" smtClean="0"/>
              <a:t>král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6342185" y="4126523"/>
            <a:ext cx="409903" cy="2192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pán </a:t>
            </a:r>
            <a:r>
              <a:rPr lang="cs-CZ" sz="2800" dirty="0"/>
              <a:t>jako </a:t>
            </a:r>
            <a:r>
              <a:rPr lang="cs-CZ" sz="2800" dirty="0" smtClean="0"/>
              <a:t>kněz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99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2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" y="0"/>
            <a:ext cx="5864773" cy="6858000"/>
          </a:xfrm>
          <a:prstGeom prst="rect">
            <a:avLst/>
          </a:prstGeom>
          <a:solidFill>
            <a:srgbClr val="1A2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Žalm 110</a:t>
            </a:r>
          </a:p>
          <a:p>
            <a:r>
              <a:rPr lang="cs-CZ" sz="2000" dirty="0" smtClean="0"/>
              <a:t>   1 </a:t>
            </a:r>
            <a:r>
              <a:rPr lang="cs-CZ" sz="2000" i="1" dirty="0"/>
              <a:t>Davidův, žalm. </a:t>
            </a:r>
            <a:endParaRPr lang="cs-CZ" sz="2000" i="1" dirty="0" smtClean="0"/>
          </a:p>
          <a:p>
            <a:endParaRPr lang="cs-CZ" sz="2000" dirty="0"/>
          </a:p>
          <a:p>
            <a:r>
              <a:rPr lang="cs-CZ" sz="2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Výrok </a:t>
            </a:r>
            <a:r>
              <a:rPr lang="cs-CZ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Hospodinův mému pánu: </a:t>
            </a:r>
            <a:endParaRPr lang="cs-CZ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000" i="1" dirty="0" smtClean="0">
                <a:solidFill>
                  <a:srgbClr val="FFFF00"/>
                </a:solidFill>
              </a:rPr>
              <a:t>   „</a:t>
            </a:r>
            <a:r>
              <a:rPr lang="cs-CZ" sz="2000" i="1" dirty="0">
                <a:solidFill>
                  <a:srgbClr val="FFFF00"/>
                </a:solidFill>
              </a:rPr>
              <a:t>Usedni po mé pravici, dokud položím tvé </a:t>
            </a:r>
            <a:r>
              <a:rPr lang="cs-CZ" sz="2000" i="1" dirty="0" smtClean="0">
                <a:solidFill>
                  <a:srgbClr val="FFFF00"/>
                </a:solidFill>
              </a:rPr>
              <a:t>	nepřátele</a:t>
            </a:r>
          </a:p>
          <a:p>
            <a:r>
              <a:rPr lang="cs-CZ" sz="2000" i="1" dirty="0" smtClean="0">
                <a:solidFill>
                  <a:srgbClr val="FFFF00"/>
                </a:solidFill>
              </a:rPr>
              <a:t>      za </a:t>
            </a:r>
            <a:r>
              <a:rPr lang="cs-CZ" sz="2000" i="1" dirty="0">
                <a:solidFill>
                  <a:srgbClr val="FFFF00"/>
                </a:solidFill>
              </a:rPr>
              <a:t>podnož tvých nohou.“</a:t>
            </a:r>
            <a:endParaRPr lang="cs-CZ" sz="2000" dirty="0">
              <a:solidFill>
                <a:srgbClr val="FFFF00"/>
              </a:solidFill>
            </a:endParaRPr>
          </a:p>
          <a:p>
            <a:r>
              <a:rPr lang="cs-CZ" sz="2000" dirty="0" smtClean="0"/>
              <a:t>   2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Tvé mocné žezlo vyšle Hospodin ze </a:t>
            </a:r>
            <a:r>
              <a:rPr lang="cs-CZ" sz="20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Sijónu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Panuj</a:t>
            </a: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uprostřed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svých nepřátel!</a:t>
            </a:r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   3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Tvůj lid přijde dobrovolně v den tvého vojska v </a:t>
            </a:r>
            <a:endParaRPr lang="cs-CZ" sz="20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důstojné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svatosti. Tvá mládež ti bude rosou z lůna </a:t>
            </a:r>
            <a:endParaRPr lang="cs-CZ" sz="20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úsvitu.</a:t>
            </a:r>
          </a:p>
          <a:p>
            <a:endParaRPr lang="cs-CZ" sz="2000" dirty="0"/>
          </a:p>
          <a:p>
            <a:r>
              <a:rPr lang="cs-CZ" sz="2000" dirty="0" smtClean="0"/>
              <a:t>   4 </a:t>
            </a:r>
            <a:r>
              <a:rPr lang="cs-CZ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Hospodin přísahal a nebude toho litovat: </a:t>
            </a:r>
            <a:endParaRPr lang="cs-CZ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000" i="1" dirty="0" smtClean="0">
                <a:solidFill>
                  <a:srgbClr val="FFFF00"/>
                </a:solidFill>
              </a:rPr>
              <a:t>   „</a:t>
            </a:r>
            <a:r>
              <a:rPr lang="cs-CZ" sz="2000" i="1" dirty="0">
                <a:solidFill>
                  <a:srgbClr val="FFFF00"/>
                </a:solidFill>
              </a:rPr>
              <a:t>Ty jsi kněz navěky na způsob </a:t>
            </a:r>
            <a:r>
              <a:rPr lang="cs-CZ" sz="2000" i="1" dirty="0" err="1">
                <a:solidFill>
                  <a:srgbClr val="FFFF00"/>
                </a:solidFill>
              </a:rPr>
              <a:t>Malkísedeka</a:t>
            </a:r>
            <a:r>
              <a:rPr lang="cs-CZ" sz="2000" i="1" dirty="0" smtClean="0">
                <a:solidFill>
                  <a:srgbClr val="FFFF00"/>
                </a:solidFill>
              </a:rPr>
              <a:t>.“</a:t>
            </a:r>
            <a:endParaRPr lang="cs-CZ" sz="2000" dirty="0">
              <a:solidFill>
                <a:srgbClr val="FFFF00"/>
              </a:solidFill>
            </a:endParaRPr>
          </a:p>
          <a:p>
            <a:r>
              <a:rPr lang="cs-CZ" sz="2000" dirty="0" smtClean="0"/>
              <a:t>   5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Panovník po tvé pravici srazí v den svého hněvu krále.</a:t>
            </a:r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   6-7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Bude soudit národy, naplní vše mrtvými těly, srazí </a:t>
            </a:r>
            <a:endParaRPr lang="cs-CZ" sz="20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hlavu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nad velkou zemí. Napije se z potoka na cestě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cs-CZ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proto zvedne </a:t>
            </a:r>
            <a:r>
              <a:rPr lang="cs-CZ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hlavu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38344" y="0"/>
            <a:ext cx="6253655" cy="6858000"/>
          </a:xfrm>
          <a:prstGeom prst="rect">
            <a:avLst/>
          </a:prstGeom>
          <a:solidFill>
            <a:srgbClr val="2539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/>
          </a:p>
          <a:p>
            <a:pPr algn="ctr"/>
            <a:r>
              <a:rPr lang="cs-CZ" sz="2000" dirty="0" smtClean="0"/>
              <a:t>Osnova:</a:t>
            </a:r>
          </a:p>
          <a:p>
            <a:pPr lvl="0"/>
            <a:r>
              <a:rPr lang="cs-CZ" sz="2000" dirty="0" smtClean="0"/>
              <a:t>Nadpis</a:t>
            </a:r>
            <a:r>
              <a:rPr lang="cs-CZ" sz="2000" dirty="0"/>
              <a:t>: autor (David), žánr (žalm</a:t>
            </a:r>
            <a:r>
              <a:rPr lang="cs-CZ" sz="2000" dirty="0" smtClean="0"/>
              <a:t>)</a:t>
            </a:r>
          </a:p>
          <a:p>
            <a:pPr lvl="0"/>
            <a:r>
              <a:rPr lang="cs-CZ" sz="2000" dirty="0"/>
              <a:t>		</a:t>
            </a:r>
          </a:p>
          <a:p>
            <a:pPr lvl="0"/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Úvod</a:t>
            </a:r>
            <a:r>
              <a:rPr lang="cs-CZ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žánr (proroctví), Autor (Hospodin), adresát (</a:t>
            </a:r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pán)</a:t>
            </a:r>
          </a:p>
          <a:p>
            <a:pPr lvl="0"/>
            <a:r>
              <a:rPr lang="cs-CZ" sz="2000" dirty="0"/>
              <a:t>	</a:t>
            </a:r>
            <a:r>
              <a:rPr lang="cs-CZ" sz="2000" dirty="0" smtClean="0">
                <a:solidFill>
                  <a:srgbClr val="FFFF00"/>
                </a:solidFill>
              </a:rPr>
              <a:t>Citace </a:t>
            </a:r>
            <a:r>
              <a:rPr lang="cs-CZ" sz="2000" dirty="0">
                <a:solidFill>
                  <a:srgbClr val="FFFF00"/>
                </a:solidFill>
              </a:rPr>
              <a:t>Božího </a:t>
            </a:r>
            <a:r>
              <a:rPr lang="cs-CZ" sz="2000" dirty="0" smtClean="0">
                <a:solidFill>
                  <a:srgbClr val="FFFF00"/>
                </a:solidFill>
              </a:rPr>
              <a:t>výroku </a:t>
            </a:r>
            <a:r>
              <a:rPr lang="cs-CZ" sz="2000" dirty="0" smtClean="0"/>
              <a:t>   </a:t>
            </a:r>
            <a:endParaRPr lang="cs-CZ" sz="2000" dirty="0"/>
          </a:p>
          <a:p>
            <a:pPr lvl="2"/>
            <a:endParaRPr lang="cs-CZ" sz="2000" dirty="0" smtClean="0"/>
          </a:p>
          <a:p>
            <a:pPr lvl="2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Prorocká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reflexe: adresovaná 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pánu</a:t>
            </a:r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Zahájení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svaté 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války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</a:p>
          <a:p>
            <a:pPr lvl="0"/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Oddíly páně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ochotné k boji</a:t>
            </a:r>
            <a:r>
              <a:rPr lang="cs-CZ" sz="2000" dirty="0"/>
              <a:t>			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	</a:t>
            </a:r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Úvod</a:t>
            </a:r>
            <a:r>
              <a:rPr lang="cs-CZ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žánr (neodvolatelná přísaha)	</a:t>
            </a:r>
            <a:r>
              <a:rPr lang="cs-CZ" sz="2000" dirty="0"/>
              <a:t>	</a:t>
            </a:r>
          </a:p>
          <a:p>
            <a:pPr lvl="0"/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FFFF00"/>
                </a:solidFill>
              </a:rPr>
              <a:t>Citace Božího výroku</a:t>
            </a:r>
            <a:r>
              <a:rPr lang="cs-CZ" sz="2000" dirty="0">
                <a:solidFill>
                  <a:srgbClr val="FFFF00"/>
                </a:solidFill>
              </a:rPr>
              <a:t>	</a:t>
            </a:r>
          </a:p>
          <a:p>
            <a:pPr lvl="2"/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Prorocká reflexe			</a:t>
            </a: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Adresovaná pánu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endParaRPr lang="cs-CZ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cs-CZ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Adresovaná </a:t>
            </a:r>
            <a:r>
              <a:rPr lang="cs-CZ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shromáždění 	</a:t>
            </a:r>
            <a:endParaRPr lang="cs-CZ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cs-CZ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6" name="Obdélník 5"/>
          <p:cNvSpPr/>
          <p:nvPr/>
        </p:nvSpPr>
        <p:spPr>
          <a:xfrm>
            <a:off x="6342185" y="1723292"/>
            <a:ext cx="409903" cy="20398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/>
              <a:t>p</a:t>
            </a:r>
            <a:r>
              <a:rPr lang="cs-CZ" sz="2800" dirty="0" smtClean="0"/>
              <a:t>án </a:t>
            </a:r>
            <a:r>
              <a:rPr lang="cs-CZ" sz="2800" dirty="0"/>
              <a:t>jako </a:t>
            </a:r>
            <a:r>
              <a:rPr lang="cs-CZ" sz="2800" dirty="0" smtClean="0"/>
              <a:t>král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6342185" y="4126523"/>
            <a:ext cx="409903" cy="2192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pán </a:t>
            </a:r>
            <a:r>
              <a:rPr lang="cs-CZ" sz="2800" dirty="0"/>
              <a:t>jako </a:t>
            </a:r>
            <a:r>
              <a:rPr lang="cs-CZ" sz="2800" dirty="0" smtClean="0"/>
              <a:t>kněz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8597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458</Words>
  <Application>Microsoft Office PowerPoint</Application>
  <PresentationFormat>Širokoúhlá obrazovka</PresentationFormat>
  <Paragraphs>86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Rosta</dc:creator>
  <cp:lastModifiedBy>Rosta</cp:lastModifiedBy>
  <cp:revision>13</cp:revision>
  <dcterms:created xsi:type="dcterms:W3CDTF">2024-01-17T15:48:22Z</dcterms:created>
  <dcterms:modified xsi:type="dcterms:W3CDTF">2024-01-28T19:04:31Z</dcterms:modified>
</cp:coreProperties>
</file>